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85" r:id="rId2"/>
    <p:sldId id="287" r:id="rId3"/>
    <p:sldId id="256" r:id="rId4"/>
    <p:sldId id="305" r:id="rId5"/>
    <p:sldId id="300" r:id="rId6"/>
    <p:sldId id="316" r:id="rId7"/>
    <p:sldId id="301" r:id="rId8"/>
    <p:sldId id="306" r:id="rId9"/>
    <p:sldId id="263" r:id="rId10"/>
    <p:sldId id="319" r:id="rId11"/>
    <p:sldId id="257" r:id="rId12"/>
    <p:sldId id="302" r:id="rId13"/>
    <p:sldId id="303" r:id="rId14"/>
    <p:sldId id="304" r:id="rId15"/>
    <p:sldId id="307" r:id="rId16"/>
    <p:sldId id="308" r:id="rId17"/>
    <p:sldId id="309" r:id="rId18"/>
    <p:sldId id="310" r:id="rId19"/>
    <p:sldId id="317" r:id="rId20"/>
    <p:sldId id="311" r:id="rId21"/>
    <p:sldId id="296" r:id="rId22"/>
    <p:sldId id="312" r:id="rId23"/>
    <p:sldId id="320" r:id="rId24"/>
    <p:sldId id="288" r:id="rId25"/>
    <p:sldId id="321" r:id="rId26"/>
    <p:sldId id="290" r:id="rId27"/>
    <p:sldId id="322" r:id="rId28"/>
    <p:sldId id="313" r:id="rId29"/>
    <p:sldId id="323" r:id="rId30"/>
    <p:sldId id="326" r:id="rId31"/>
    <p:sldId id="324" r:id="rId32"/>
    <p:sldId id="289" r:id="rId33"/>
    <p:sldId id="325" r:id="rId34"/>
    <p:sldId id="286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6629" autoAdjust="0"/>
  </p:normalViewPr>
  <p:slideViewPr>
    <p:cSldViewPr snapToGrid="0">
      <p:cViewPr varScale="1">
        <p:scale>
          <a:sx n="86" d="100"/>
          <a:sy n="86" d="100"/>
        </p:scale>
        <p:origin x="149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88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69972-1D3A-4A87-BCC7-B686D35644A2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EE7FB-FC25-4D97-9F24-771A81FCE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73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everyone. My name is Anish Rana and you are watching Kubernetes web series. </a:t>
            </a:r>
          </a:p>
          <a:p>
            <a:r>
              <a:rPr lang="en-US" dirty="0"/>
              <a:t>If you are new to this channel and wish to learn Kubernetes from the scratch, then you may click on the I button at top right-hand side for the Kubernetes playlist. </a:t>
            </a:r>
          </a:p>
          <a:p>
            <a:endParaRPr lang="en-US" dirty="0"/>
          </a:p>
          <a:p>
            <a:r>
              <a:rPr lang="en-US" dirty="0"/>
              <a:t>I added the Kubernetes playlist URL in the description.</a:t>
            </a:r>
          </a:p>
          <a:p>
            <a:endParaRPr lang="en-US" dirty="0"/>
          </a:p>
          <a:p>
            <a:r>
              <a:rPr lang="en-US" dirty="0"/>
              <a:t>Just for your information, this power point document can be downloaded from my </a:t>
            </a:r>
            <a:r>
              <a:rPr lang="en-US" dirty="0" err="1"/>
              <a:t>Github</a:t>
            </a:r>
            <a:r>
              <a:rPr lang="en-US" dirty="0"/>
              <a:t> page.  Besides this, subtitle for different languages, such as English, French, Russian and German, are available for this video.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Today, we're going to cover one interesting topic, i.e.  “What is </a:t>
            </a:r>
            <a:r>
              <a:rPr lang="en-US" b="1" dirty="0"/>
              <a:t>ReplicationController</a:t>
            </a:r>
            <a:r>
              <a:rPr lang="en-US" dirty="0"/>
              <a:t>?"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27227-0633-4FD9-AB2A-03675A359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31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882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12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287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906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3354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695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580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3638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470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530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832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7232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574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568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9797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80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3586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060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719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743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0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40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9090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9076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906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7410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0731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976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877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7947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79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DEE7FB-FC25-4D97-9F24-771A81FCE9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9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972C9A-DD8E-45E1-A662-4910C021E3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573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5E8F5-F2DC-455C-875D-46836A204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420B9-AC52-4FEA-9B0A-DC65CDEF8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B1AFE-0E47-4359-A1BD-9079008B7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FB3BD-1E48-404A-B9D4-E9CD60F4B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186CF-27BD-42A4-A9DA-1BE1BC2C9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29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0A2AE-490F-46FB-8EFF-3917F90F4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81F731-90CC-4E6A-A52C-C6441D96D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B7D95-8761-46BC-9282-F085B4D9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B7654-2540-4581-B22D-A6669819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4F250-0D1D-40E0-81A2-58AAC0BDA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64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B0051C-E756-4DC0-A8BE-6364417F34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BA77C-A610-4370-9C6E-EBEF63B01C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C2773-FAAC-4EDD-9568-D2A31D0F2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F84ED-4220-4663-BA40-1E4B5EC20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38534-D275-41E7-88D9-FC3BB73FE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45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77EF2-A48A-48F9-95FD-917A35845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FCEE7-572A-43CE-BA13-3BC786DDF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85C0A-57BA-4110-940B-87106A8E6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3BDA4-90B5-4B47-9EEB-17548CC53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32990-9760-4B09-9879-A91E96D26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6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A309D-F180-4CF3-BF61-C145B0F34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CDDB7-D589-4E2B-924F-290288B98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2AD53-E801-47A5-81C6-10B93EFC3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061BD-6608-449B-8AAD-E3764E6C5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67DD2-FF0F-4A8E-B842-EB8679BEA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616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74D63-DD8B-4C11-BA27-B0BB050D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95FAF-5317-4FED-8F1A-2ACC2A2D7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C4A8D-BD41-49EB-A312-B73AC617DE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89DCA-37B5-4D45-B46C-EA23A4A88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6F508-A50A-447C-A449-ACE7C07A1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61314-6403-4E67-8B8E-CB7F0E9C9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28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A9DE-9384-4651-9A8C-70794D990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A541B3-8696-4A72-9BD5-F30E804F7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4A359-42AD-4CE3-A933-071A70DF8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7C25D6-486A-49D2-BEBA-216310C47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5F97A6-6BC6-4469-A063-A40B6021EE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17A402-EC1B-4B81-8A03-20D6518E3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D23525-24FC-4F34-B209-6FA2FAFC7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5F0C30-F2D0-4F1D-B50A-1D7393B6F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317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E161-37D8-4B5B-9FF5-A3184EAC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35A4BF-8A96-4C71-860A-426D87448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4265AB-F761-4ABE-BAF8-AAA64C5A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7F1EA-416B-45A5-B59F-60C6DC31B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15565B-EFD5-42D6-B727-FFE6A2D3F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37432C-E5BA-4513-A24C-46FBA5EDF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3ED8CB-5517-4ABB-893D-B865C454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792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689E-9013-4A71-8690-198B7E52E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3C7EB-4EF6-461E-9CEB-93CC3B873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565FE1-A4F9-4C9B-AB8D-19FD8272B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F49ADE-C50D-4A53-89B5-C7C4F268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3E7F5-ABD9-4593-9B17-730CE552D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6C3F7E-9E48-4516-A631-34677FAF6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92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7790A-8B59-4DC8-8740-F9D77F4CB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8B45B1-2226-4B79-8F6A-B40A68846E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9B0380-D082-492A-9D3F-CC2CA5B57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B3D1D-20DB-4526-B87D-FCDE5F1E7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32ABDB-2C35-42E0-8620-EDE52DB2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9CCEE-C823-424E-97D6-E1E5DD971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639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F0D777-86DF-4B9E-99C5-E4DC66121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25BC51-3C9D-46DC-A696-59B41EB1B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3CCAD-A877-46DB-9F42-3E70A046DB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D87A6-5EB1-4B50-85E8-AD0AEE406A46}" type="datetimeFigureOut">
              <a:rPr lang="en-US" smtClean="0"/>
              <a:t>2023-01-08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7D569-2ABB-472A-881E-9D5D179F4D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4BB31-831C-4B18-A97E-A24423894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5E4D2-0098-4709-AD17-C358CCDA8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24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17/06/relationships/model3d" Target="../media/model3d1.glb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B53713D-BAD9-4B32-97FE-270DCA410D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848" y="1836055"/>
            <a:ext cx="7670287" cy="50444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506481-CD3B-4A61-BB16-71FC152C1D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98692"/>
            <a:ext cx="5612744" cy="360086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F2785A76-1A39-4884-87BD-D54ABEE2F163}"/>
              </a:ext>
            </a:extLst>
          </p:cNvPr>
          <p:cNvGrpSpPr/>
          <p:nvPr/>
        </p:nvGrpSpPr>
        <p:grpSpPr>
          <a:xfrm>
            <a:off x="8536923" y="5613399"/>
            <a:ext cx="3461113" cy="1041400"/>
            <a:chOff x="1485900" y="1143000"/>
            <a:chExt cx="3543300" cy="104140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8B56D767-A8DB-4D92-9B52-E9F23B82366C}"/>
                </a:ext>
              </a:extLst>
            </p:cNvPr>
            <p:cNvSpPr/>
            <p:nvPr/>
          </p:nvSpPr>
          <p:spPr>
            <a:xfrm>
              <a:off x="1485900" y="1143000"/>
              <a:ext cx="3543300" cy="1041400"/>
            </a:xfrm>
            <a:prstGeom prst="round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BFDCFAC-B0B4-4C81-8A22-3397FBE16CCF}"/>
                </a:ext>
              </a:extLst>
            </p:cNvPr>
            <p:cNvSpPr/>
            <p:nvPr/>
          </p:nvSpPr>
          <p:spPr>
            <a:xfrm>
              <a:off x="1600200" y="1346200"/>
              <a:ext cx="800100" cy="7239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A0959D67-536F-43DF-A3E1-9896EF3547EB}"/>
                </a:ext>
              </a:extLst>
            </p:cNvPr>
            <p:cNvSpPr/>
            <p:nvPr/>
          </p:nvSpPr>
          <p:spPr>
            <a:xfrm rot="5400000">
              <a:off x="1854200" y="1536700"/>
              <a:ext cx="381000" cy="317500"/>
            </a:xfrm>
            <a:prstGeom prst="triangl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80FF32-6B90-434C-A713-7D5FFE4F8F4A}"/>
                </a:ext>
              </a:extLst>
            </p:cNvPr>
            <p:cNvSpPr txBox="1"/>
            <p:nvPr/>
          </p:nvSpPr>
          <p:spPr>
            <a:xfrm>
              <a:off x="2641600" y="1433840"/>
              <a:ext cx="22987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WATCH NOW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71DDF5E-8DDB-438C-8940-DEAB95AE81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780" y="-35562"/>
            <a:ext cx="4176220" cy="3698241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F1C8CA3-9835-4DE5-B9FC-5A30AF9283B8}"/>
              </a:ext>
            </a:extLst>
          </p:cNvPr>
          <p:cNvSpPr/>
          <p:nvPr/>
        </p:nvSpPr>
        <p:spPr>
          <a:xfrm>
            <a:off x="645967" y="5384800"/>
            <a:ext cx="4056662" cy="149569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800000"/>
                </a:highlight>
              </a:rPr>
              <a:t>Theory + LAB + Documents </a:t>
            </a:r>
            <a:r>
              <a:rPr lang="en-US" dirty="0">
                <a:highlight>
                  <a:srgbClr val="000000"/>
                </a:highlight>
                <a:sym typeface="Wingdings" panose="05000000000000000000" pitchFamily="2" charset="2"/>
              </a:rPr>
              <a:t></a:t>
            </a:r>
            <a:r>
              <a:rPr lang="en-US" dirty="0">
                <a:highlight>
                  <a:srgbClr val="800000"/>
                </a:highlight>
              </a:rPr>
              <a:t> All free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715342E-7CE1-4A9F-BEC7-04DEDCA715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24902" cy="3279634"/>
          </a:xfrm>
          <a:prstGeom prst="rect">
            <a:avLst/>
          </a:prstGeom>
        </p:spPr>
      </p:pic>
      <p:sp>
        <p:nvSpPr>
          <p:cNvPr id="18" name="Scroll: Horizontal 17">
            <a:extLst>
              <a:ext uri="{FF2B5EF4-FFF2-40B4-BE49-F238E27FC236}">
                <a16:creationId xmlns:a16="http://schemas.microsoft.com/office/drawing/2014/main" id="{D55DA684-871E-4081-8520-FB99D4CB1390}"/>
              </a:ext>
            </a:extLst>
          </p:cNvPr>
          <p:cNvSpPr/>
          <p:nvPr/>
        </p:nvSpPr>
        <p:spPr>
          <a:xfrm>
            <a:off x="3361300" y="3369799"/>
            <a:ext cx="3136880" cy="2333765"/>
          </a:xfrm>
          <a:prstGeom prst="horizontalScroll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perspectiveAbove"/>
            <a:lightRig rig="threePt" dir="t"/>
          </a:scene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3" name="Heptagon 12">
            <a:extLst>
              <a:ext uri="{FF2B5EF4-FFF2-40B4-BE49-F238E27FC236}">
                <a16:creationId xmlns:a16="http://schemas.microsoft.com/office/drawing/2014/main" id="{725B3CF2-A10E-472A-A058-DCD8204F71C3}"/>
              </a:ext>
            </a:extLst>
          </p:cNvPr>
          <p:cNvSpPr/>
          <p:nvPr/>
        </p:nvSpPr>
        <p:spPr>
          <a:xfrm>
            <a:off x="4291264" y="3834422"/>
            <a:ext cx="1203158" cy="1264702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A86376A-28D4-42C7-94EB-1616847C48C7}"/>
              </a:ext>
            </a:extLst>
          </p:cNvPr>
          <p:cNvSpPr/>
          <p:nvPr/>
        </p:nvSpPr>
        <p:spPr>
          <a:xfrm>
            <a:off x="4608898" y="4429200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3D820E-9820-4093-B06E-3A5484EFA575}"/>
              </a:ext>
            </a:extLst>
          </p:cNvPr>
          <p:cNvSpPr/>
          <p:nvPr/>
        </p:nvSpPr>
        <p:spPr>
          <a:xfrm>
            <a:off x="4516655" y="4536682"/>
            <a:ext cx="567890" cy="4042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5CD7D-9DDE-4B5B-988F-CE7BAA659D45}"/>
              </a:ext>
            </a:extLst>
          </p:cNvPr>
          <p:cNvSpPr/>
          <p:nvPr/>
        </p:nvSpPr>
        <p:spPr>
          <a:xfrm>
            <a:off x="4728414" y="4267175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3CAADD-635F-466B-AB20-CE1256E9CB90}"/>
              </a:ext>
            </a:extLst>
          </p:cNvPr>
          <p:cNvSpPr txBox="1"/>
          <p:nvPr/>
        </p:nvSpPr>
        <p:spPr>
          <a:xfrm>
            <a:off x="4645795" y="4837274"/>
            <a:ext cx="567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rs</a:t>
            </a:r>
            <a:endParaRPr lang="en-US" sz="1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39E636-CA3C-4DD1-88E5-CCC4F0C3C880}"/>
              </a:ext>
            </a:extLst>
          </p:cNvPr>
          <p:cNvSpPr/>
          <p:nvPr/>
        </p:nvSpPr>
        <p:spPr>
          <a:xfrm rot="20500674">
            <a:off x="2925387" y="3758375"/>
            <a:ext cx="2265350" cy="36149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ReplicationController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254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6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5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36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6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39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40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4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4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4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4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4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50" presetID="34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5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5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5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5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5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1" fill="hold" grpId="0" nodeType="withEffect" p14:presetBounceEnd="6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000">
                                          <p:cBhvr additive="base">
                                            <p:cTn id="5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000">
                                          <p:cBhvr additive="base">
                                            <p:cTn id="59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61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3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11700"/>
                                </p:stCondLst>
                                <p:childTnLst>
                                  <p:par>
                                    <p:cTn id="65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7" dur="5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13" grpId="0" animBg="1"/>
          <p:bldP spid="15" grpId="0" animBg="1"/>
          <p:bldP spid="19" grpId="0" animBg="1"/>
          <p:bldP spid="20" grpId="0" animBg="1"/>
          <p:bldP spid="2" grpId="0"/>
          <p:bldP spid="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3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3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3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3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3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3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3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44" presetID="27" presetClass="emph" presetSubtype="0" fill="remove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animClr clrSpc="rgb" dir="cw">
                                          <p:cBhvr override="childStyle">
                                            <p:cTn id="45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animClr clrSpc="rgb" dir="cw">
                                          <p:cBhvr>
                                            <p:cTn id="46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bg1"/>
                                          </p:to>
                                        </p:animClr>
                                        <p:set>
                                          <p:cBhvr>
                                            <p:cTn id="47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48" dur="250" autoRev="1" fill="remove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50" presetID="34" presetClass="emph" presetSubtype="0" fill="hold" grpId="2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3.125E-6 -4.07407E-6 L 3.125E-6 -0.07222 " pathEditMode="relative" rAng="0" ptsTypes="AA">
                                          <p:cBhvr>
                                            <p:cTn id="51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52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53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54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55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3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61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3" dur="5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11700"/>
                                </p:stCondLst>
                                <p:childTnLst>
                                  <p:par>
                                    <p:cTn id="65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7" dur="5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8" grpId="0" animBg="1"/>
          <p:bldP spid="18" grpId="1" animBg="1"/>
          <p:bldP spid="18" grpId="2" animBg="1"/>
          <p:bldP spid="13" grpId="0" animBg="1"/>
          <p:bldP spid="15" grpId="0" animBg="1"/>
          <p:bldP spid="19" grpId="0" animBg="1"/>
          <p:bldP spid="20" grpId="0" animBg="1"/>
          <p:bldP spid="2" grpId="0"/>
          <p:bldP spid="3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02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dirty="0">
                  <a:latin typeface="+mj-lt"/>
                  <a:ea typeface="+mj-ea"/>
                  <a:cs typeface="+mj-cs"/>
                </a:rPr>
                <a:t>Understand the fields in Yaml</a:t>
              </a:r>
              <a:endParaRPr lang="en-US" sz="5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62173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383384" y="1347464"/>
            <a:ext cx="793470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ReplicationController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8CCD20-0F6F-4F30-8653-8A7BB2EF25F0}"/>
              </a:ext>
            </a:extLst>
          </p:cNvPr>
          <p:cNvSpPr/>
          <p:nvPr/>
        </p:nvSpPr>
        <p:spPr>
          <a:xfrm>
            <a:off x="1306148" y="4033208"/>
            <a:ext cx="7011942" cy="6492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kubectl apply -f https://</a:t>
            </a:r>
            <a:r>
              <a:rPr lang="en-US" dirty="0" err="1"/>
              <a:t>k8s.io</a:t>
            </a:r>
            <a:r>
              <a:rPr lang="en-US" dirty="0"/>
              <a:t>/examples/controllers/</a:t>
            </a:r>
            <a:r>
              <a:rPr lang="en-US" dirty="0" err="1"/>
              <a:t>replication.yaml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2733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289086" y="399912"/>
            <a:ext cx="4155313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ReplicationController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replicas: 3</a:t>
            </a:r>
          </a:p>
          <a:p>
            <a:r>
              <a:rPr lang="en-US" dirty="0">
                <a:latin typeface="Courier New" panose="02070309020205020404" pitchFamily="49" charset="0"/>
              </a:rPr>
              <a:t>  selector:</a:t>
            </a:r>
          </a:p>
          <a:p>
            <a:r>
              <a:rPr lang="en-US" dirty="0">
                <a:latin typeface="Courier New" panose="02070309020205020404" pitchFamily="49" charset="0"/>
              </a:rPr>
              <a:t>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template:</a:t>
            </a:r>
          </a:p>
          <a:p>
            <a:r>
              <a:rPr lang="en-US" dirty="0">
                <a:latin typeface="Courier New" panose="02070309020205020404" pitchFamily="49" charset="0"/>
              </a:rPr>
              <a:t>    metadata: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labels: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spec: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containers: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-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image: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ports: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- </a:t>
            </a:r>
            <a:r>
              <a:rPr lang="en-US" dirty="0" err="1">
                <a:latin typeface="Courier New" panose="02070309020205020404" pitchFamily="49" charset="0"/>
              </a:rPr>
              <a:t>containerPort</a:t>
            </a:r>
            <a:r>
              <a:rPr lang="en-US" dirty="0">
                <a:latin typeface="Courier New" panose="02070309020205020404" pitchFamily="49" charset="0"/>
              </a:rPr>
              <a:t>: 80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64855B-7048-4366-996E-9BD88AC94BCF}"/>
              </a:ext>
            </a:extLst>
          </p:cNvPr>
          <p:cNvSpPr/>
          <p:nvPr/>
        </p:nvSpPr>
        <p:spPr>
          <a:xfrm>
            <a:off x="335384" y="1266319"/>
            <a:ext cx="2199471" cy="2837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8DA98-1451-4AF8-8994-7EC4CA46EE61}"/>
              </a:ext>
            </a:extLst>
          </p:cNvPr>
          <p:cNvSpPr/>
          <p:nvPr/>
        </p:nvSpPr>
        <p:spPr>
          <a:xfrm>
            <a:off x="335385" y="1802152"/>
            <a:ext cx="2199471" cy="3639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092E2A-B9A7-45F0-99D1-370880FF101B}"/>
              </a:ext>
            </a:extLst>
          </p:cNvPr>
          <p:cNvSpPr/>
          <p:nvPr/>
        </p:nvSpPr>
        <p:spPr>
          <a:xfrm>
            <a:off x="4687468" y="561400"/>
            <a:ext cx="5563519" cy="131659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contain no more than 253 characters</a:t>
            </a:r>
          </a:p>
          <a:p>
            <a:r>
              <a:rPr lang="en-US" dirty="0"/>
              <a:t>contain only lowercase alphanumeric characters, '-' or '.'</a:t>
            </a:r>
          </a:p>
          <a:p>
            <a:r>
              <a:rPr lang="en-US" dirty="0"/>
              <a:t>start with an alphanumeric character</a:t>
            </a:r>
          </a:p>
          <a:p>
            <a:r>
              <a:rPr lang="en-US" dirty="0"/>
              <a:t>end with an alphanumeric character</a:t>
            </a:r>
          </a:p>
        </p:txBody>
      </p:sp>
    </p:spTree>
    <p:extLst>
      <p:ext uri="{BB962C8B-B14F-4D97-AF65-F5344CB8AC3E}">
        <p14:creationId xmlns:p14="http://schemas.microsoft.com/office/powerpoint/2010/main" val="954223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8" grpId="0" animBg="1"/>
      <p:bldP spid="8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289086" y="399912"/>
            <a:ext cx="4155313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ReplicationController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replicas: 3</a:t>
            </a:r>
          </a:p>
          <a:p>
            <a:r>
              <a:rPr lang="en-US" dirty="0">
                <a:latin typeface="Courier New" panose="02070309020205020404" pitchFamily="49" charset="0"/>
              </a:rPr>
              <a:t>  selector:</a:t>
            </a:r>
          </a:p>
          <a:p>
            <a:r>
              <a:rPr lang="en-US" dirty="0">
                <a:latin typeface="Courier New" panose="02070309020205020404" pitchFamily="49" charset="0"/>
              </a:rPr>
              <a:t>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template:</a:t>
            </a:r>
          </a:p>
          <a:p>
            <a:r>
              <a:rPr lang="en-US" dirty="0">
                <a:latin typeface="Courier New" panose="02070309020205020404" pitchFamily="49" charset="0"/>
              </a:rPr>
              <a:t>    metadata: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labels: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spec: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containers: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-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image: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ports: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- </a:t>
            </a:r>
            <a:r>
              <a:rPr lang="en-US" dirty="0" err="1">
                <a:latin typeface="Courier New" panose="02070309020205020404" pitchFamily="49" charset="0"/>
              </a:rPr>
              <a:t>containerPort</a:t>
            </a:r>
            <a:r>
              <a:rPr lang="en-US" dirty="0">
                <a:latin typeface="Courier New" panose="02070309020205020404" pitchFamily="49" charset="0"/>
              </a:rPr>
              <a:t>: 80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64855B-7048-4366-996E-9BD88AC94BCF}"/>
              </a:ext>
            </a:extLst>
          </p:cNvPr>
          <p:cNvSpPr/>
          <p:nvPr/>
        </p:nvSpPr>
        <p:spPr>
          <a:xfrm>
            <a:off x="289086" y="2050249"/>
            <a:ext cx="2112382" cy="3639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8DA98-1451-4AF8-8994-7EC4CA46EE61}"/>
              </a:ext>
            </a:extLst>
          </p:cNvPr>
          <p:cNvSpPr/>
          <p:nvPr/>
        </p:nvSpPr>
        <p:spPr>
          <a:xfrm>
            <a:off x="821523" y="2414158"/>
            <a:ext cx="2112382" cy="2827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851E03-0A43-4360-A6DB-33DDC53B1053}"/>
              </a:ext>
            </a:extLst>
          </p:cNvPr>
          <p:cNvSpPr/>
          <p:nvPr/>
        </p:nvSpPr>
        <p:spPr>
          <a:xfrm>
            <a:off x="3865540" y="2229986"/>
            <a:ext cx="6551674" cy="2944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urier New" panose="02070309020205020404" pitchFamily="49" charset="0"/>
              </a:rPr>
              <a:t>ReplicationController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/>
              <a:t>will </a:t>
            </a:r>
            <a:r>
              <a:rPr lang="en-US" b="1" dirty="0">
                <a:solidFill>
                  <a:srgbClr val="FF0000"/>
                </a:solidFill>
              </a:rPr>
              <a:t>select</a:t>
            </a:r>
            <a:r>
              <a:rPr lang="en-US" dirty="0"/>
              <a:t> the pods with this label</a:t>
            </a:r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C66ECA1B-6579-4BA8-9C9A-8FC051375579}"/>
              </a:ext>
            </a:extLst>
          </p:cNvPr>
          <p:cNvSpPr>
            <a:spLocks/>
          </p:cNvSpPr>
          <p:nvPr/>
        </p:nvSpPr>
        <p:spPr bwMode="auto">
          <a:xfrm rot="20059474" flipV="1">
            <a:off x="2490378" y="1923052"/>
            <a:ext cx="1423104" cy="563943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90A69757-1177-4A44-9B2C-D74929BB84E6}"/>
              </a:ext>
            </a:extLst>
          </p:cNvPr>
          <p:cNvSpPr>
            <a:spLocks/>
          </p:cNvSpPr>
          <p:nvPr/>
        </p:nvSpPr>
        <p:spPr bwMode="auto">
          <a:xfrm rot="14958870" flipV="1">
            <a:off x="3709344" y="955495"/>
            <a:ext cx="926844" cy="983490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7931C9-C37E-485C-A856-A4B99C200F6D}"/>
              </a:ext>
            </a:extLst>
          </p:cNvPr>
          <p:cNvSpPr/>
          <p:nvPr/>
        </p:nvSpPr>
        <p:spPr>
          <a:xfrm>
            <a:off x="1115709" y="673081"/>
            <a:ext cx="2993303" cy="2827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1C0044-E59D-4C9F-8C61-53717E25743E}"/>
              </a:ext>
            </a:extLst>
          </p:cNvPr>
          <p:cNvSpPr/>
          <p:nvPr/>
        </p:nvSpPr>
        <p:spPr>
          <a:xfrm>
            <a:off x="1089548" y="3468463"/>
            <a:ext cx="2112382" cy="5780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316A64-C543-4D06-B2B6-296DF8271C81}"/>
              </a:ext>
            </a:extLst>
          </p:cNvPr>
          <p:cNvSpPr/>
          <p:nvPr/>
        </p:nvSpPr>
        <p:spPr>
          <a:xfrm>
            <a:off x="3865540" y="3698128"/>
            <a:ext cx="6551674" cy="2944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urier New" panose="02070309020205020404" pitchFamily="49" charset="0"/>
              </a:rPr>
              <a:t>ReplicationController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/>
              <a:t>will </a:t>
            </a:r>
            <a:r>
              <a:rPr lang="en-US" b="1" dirty="0">
                <a:solidFill>
                  <a:srgbClr val="FF0000"/>
                </a:solidFill>
              </a:rPr>
              <a:t>create</a:t>
            </a:r>
            <a:r>
              <a:rPr lang="en-US" dirty="0"/>
              <a:t> the pods with this label</a:t>
            </a:r>
          </a:p>
        </p:txBody>
      </p:sp>
      <p:sp>
        <p:nvSpPr>
          <p:cNvPr id="2" name="Minus Sign 1">
            <a:extLst>
              <a:ext uri="{FF2B5EF4-FFF2-40B4-BE49-F238E27FC236}">
                <a16:creationId xmlns:a16="http://schemas.microsoft.com/office/drawing/2014/main" id="{709EB630-D265-40AE-9E60-AD6F102983FC}"/>
              </a:ext>
            </a:extLst>
          </p:cNvPr>
          <p:cNvSpPr/>
          <p:nvPr/>
        </p:nvSpPr>
        <p:spPr>
          <a:xfrm>
            <a:off x="406149" y="2808810"/>
            <a:ext cx="1739590" cy="20609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inus Sign 14">
            <a:extLst>
              <a:ext uri="{FF2B5EF4-FFF2-40B4-BE49-F238E27FC236}">
                <a16:creationId xmlns:a16="http://schemas.microsoft.com/office/drawing/2014/main" id="{87FEF948-7755-4419-AFC3-A47FF676B6B4}"/>
              </a:ext>
            </a:extLst>
          </p:cNvPr>
          <p:cNvSpPr/>
          <p:nvPr/>
        </p:nvSpPr>
        <p:spPr>
          <a:xfrm>
            <a:off x="627152" y="3082670"/>
            <a:ext cx="1739590" cy="20609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38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 animBg="1"/>
      <p:bldP spid="14" grpId="0" animBg="1"/>
      <p:bldP spid="2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289086" y="399912"/>
            <a:ext cx="4155313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ReplicationController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replicas: 3</a:t>
            </a:r>
          </a:p>
          <a:p>
            <a:r>
              <a:rPr lang="en-US" dirty="0">
                <a:latin typeface="Courier New" panose="02070309020205020404" pitchFamily="49" charset="0"/>
              </a:rPr>
              <a:t>  selector:</a:t>
            </a:r>
          </a:p>
          <a:p>
            <a:r>
              <a:rPr lang="en-US" dirty="0">
                <a:latin typeface="Courier New" panose="02070309020205020404" pitchFamily="49" charset="0"/>
              </a:rPr>
              <a:t>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template:</a:t>
            </a:r>
          </a:p>
          <a:p>
            <a:r>
              <a:rPr lang="en-US" dirty="0">
                <a:latin typeface="Courier New" panose="02070309020205020404" pitchFamily="49" charset="0"/>
              </a:rPr>
              <a:t>    metadata: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labels: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spec: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containers: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-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image: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ports: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- </a:t>
            </a:r>
            <a:r>
              <a:rPr lang="en-US" dirty="0" err="1">
                <a:latin typeface="Courier New" panose="02070309020205020404" pitchFamily="49" charset="0"/>
              </a:rPr>
              <a:t>containerPort</a:t>
            </a:r>
            <a:r>
              <a:rPr lang="en-US" dirty="0">
                <a:latin typeface="Courier New" panose="02070309020205020404" pitchFamily="49" charset="0"/>
              </a:rPr>
              <a:t>: 80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64855B-7048-4366-996E-9BD88AC94BCF}"/>
              </a:ext>
            </a:extLst>
          </p:cNvPr>
          <p:cNvSpPr/>
          <p:nvPr/>
        </p:nvSpPr>
        <p:spPr>
          <a:xfrm>
            <a:off x="879395" y="2342508"/>
            <a:ext cx="2112382" cy="36390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8DA98-1451-4AF8-8994-7EC4CA46EE61}"/>
              </a:ext>
            </a:extLst>
          </p:cNvPr>
          <p:cNvSpPr/>
          <p:nvPr/>
        </p:nvSpPr>
        <p:spPr>
          <a:xfrm>
            <a:off x="1310551" y="3753652"/>
            <a:ext cx="2112382" cy="2827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9A74042-4243-470F-AB6C-196C48182FD3}"/>
              </a:ext>
            </a:extLst>
          </p:cNvPr>
          <p:cNvSpPr>
            <a:spLocks/>
          </p:cNvSpPr>
          <p:nvPr/>
        </p:nvSpPr>
        <p:spPr bwMode="auto">
          <a:xfrm rot="10553102">
            <a:off x="3486808" y="3591962"/>
            <a:ext cx="1915178" cy="419457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04542B-B6FC-41BA-9BA0-43BBEFEC075E}"/>
              </a:ext>
            </a:extLst>
          </p:cNvPr>
          <p:cNvSpPr txBox="1"/>
          <p:nvPr/>
        </p:nvSpPr>
        <p:spPr>
          <a:xfrm>
            <a:off x="5194880" y="2887884"/>
            <a:ext cx="5129737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Both values must be equal then only these pods will be selected by ReplicationController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5533D3F2-4372-4C6D-BB7D-62D92959E6B6}"/>
              </a:ext>
            </a:extLst>
          </p:cNvPr>
          <p:cNvSpPr>
            <a:spLocks/>
          </p:cNvSpPr>
          <p:nvPr/>
        </p:nvSpPr>
        <p:spPr bwMode="auto">
          <a:xfrm rot="10589847" flipV="1">
            <a:off x="3007681" y="2376694"/>
            <a:ext cx="2177875" cy="587241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457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289086" y="399912"/>
            <a:ext cx="4155313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ReplicationController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latin typeface="Courier New" panose="02070309020205020404" pitchFamily="49" charset="0"/>
              </a:rPr>
              <a:t>labels</a:t>
            </a:r>
            <a:r>
              <a:rPr lang="en-US" dirty="0"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8064A2"/>
                </a:solidFill>
                <a:latin typeface="Courier New" panose="02070309020205020404" pitchFamily="49" charset="0"/>
              </a:rPr>
              <a:t>app</a:t>
            </a:r>
            <a:r>
              <a:rPr lang="en-US" dirty="0">
                <a:latin typeface="Courier New" panose="02070309020205020404" pitchFamily="49" charset="0"/>
              </a:rPr>
              <a:t>: nginx</a:t>
            </a:r>
          </a:p>
          <a:p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replicas: 3</a:t>
            </a:r>
          </a:p>
          <a:p>
            <a:r>
              <a:rPr lang="en-US" dirty="0">
                <a:latin typeface="Courier New" panose="02070309020205020404" pitchFamily="49" charset="0"/>
              </a:rPr>
              <a:t>  selector:</a:t>
            </a:r>
          </a:p>
          <a:p>
            <a:r>
              <a:rPr lang="en-US" dirty="0">
                <a:latin typeface="Courier New" panose="02070309020205020404" pitchFamily="49" charset="0"/>
              </a:rPr>
              <a:t>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template:</a:t>
            </a:r>
          </a:p>
          <a:p>
            <a:r>
              <a:rPr lang="en-US" dirty="0">
                <a:latin typeface="Courier New" panose="02070309020205020404" pitchFamily="49" charset="0"/>
              </a:rPr>
              <a:t>    metadata: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labels: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spec: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containers: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-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image: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ports: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- </a:t>
            </a:r>
            <a:r>
              <a:rPr lang="en-US" dirty="0" err="1">
                <a:latin typeface="Courier New" panose="02070309020205020404" pitchFamily="49" charset="0"/>
              </a:rPr>
              <a:t>containerPort</a:t>
            </a:r>
            <a:r>
              <a:rPr lang="en-US" dirty="0">
                <a:latin typeface="Courier New" panose="02070309020205020404" pitchFamily="49" charset="0"/>
              </a:rPr>
              <a:t>: 80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913107-7D40-4C23-945C-4A9F45AF7C53}"/>
              </a:ext>
            </a:extLst>
          </p:cNvPr>
          <p:cNvSpPr/>
          <p:nvPr/>
        </p:nvSpPr>
        <p:spPr>
          <a:xfrm>
            <a:off x="484089" y="1575741"/>
            <a:ext cx="2816179" cy="5512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E1F4BE-5A3E-4CED-8271-47CA5BA6E784}"/>
              </a:ext>
            </a:extLst>
          </p:cNvPr>
          <p:cNvSpPr txBox="1"/>
          <p:nvPr/>
        </p:nvSpPr>
        <p:spPr>
          <a:xfrm>
            <a:off x="4296917" y="1575741"/>
            <a:ext cx="2338059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(.</a:t>
            </a:r>
            <a:r>
              <a:rPr lang="en-US" dirty="0" err="1"/>
              <a:t>metadata.labels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65508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289086" y="399912"/>
            <a:ext cx="4155313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ReplicationController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latin typeface="Courier New" panose="02070309020205020404" pitchFamily="49" charset="0"/>
              </a:rPr>
              <a:t>labels</a:t>
            </a:r>
            <a:r>
              <a:rPr lang="en-US" dirty="0"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8064A2"/>
                </a:solidFill>
                <a:latin typeface="Courier New" panose="02070309020205020404" pitchFamily="49" charset="0"/>
              </a:rPr>
              <a:t>app</a:t>
            </a:r>
            <a:r>
              <a:rPr lang="en-US" dirty="0">
                <a:latin typeface="Courier New" panose="02070309020205020404" pitchFamily="49" charset="0"/>
              </a:rPr>
              <a:t>: nginx</a:t>
            </a:r>
          </a:p>
          <a:p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replicas: 3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b="1" dirty="0">
                <a:highlight>
                  <a:srgbClr val="FFFF00"/>
                </a:highlight>
                <a:latin typeface="Courier New" panose="02070309020205020404" pitchFamily="49" charset="0"/>
              </a:rPr>
              <a:t>selector</a:t>
            </a:r>
            <a:r>
              <a:rPr lang="en-US" dirty="0"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template:</a:t>
            </a:r>
          </a:p>
          <a:p>
            <a:r>
              <a:rPr lang="en-US" dirty="0">
                <a:latin typeface="Courier New" panose="02070309020205020404" pitchFamily="49" charset="0"/>
              </a:rPr>
              <a:t>    metadata: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labels: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spec: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containers: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-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image: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ports: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- </a:t>
            </a:r>
            <a:r>
              <a:rPr lang="en-US" dirty="0" err="1">
                <a:latin typeface="Courier New" panose="02070309020205020404" pitchFamily="49" charset="0"/>
              </a:rPr>
              <a:t>containerPort</a:t>
            </a:r>
            <a:r>
              <a:rPr lang="en-US" dirty="0">
                <a:latin typeface="Courier New" panose="02070309020205020404" pitchFamily="49" charset="0"/>
              </a:rPr>
              <a:t>: 80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64855B-7048-4366-996E-9BD88AC94BCF}"/>
              </a:ext>
            </a:extLst>
          </p:cNvPr>
          <p:cNvSpPr/>
          <p:nvPr/>
        </p:nvSpPr>
        <p:spPr>
          <a:xfrm>
            <a:off x="561952" y="2641878"/>
            <a:ext cx="2209685" cy="5540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8DA98-1451-4AF8-8994-7EC4CA46EE61}"/>
              </a:ext>
            </a:extLst>
          </p:cNvPr>
          <p:cNvSpPr/>
          <p:nvPr/>
        </p:nvSpPr>
        <p:spPr>
          <a:xfrm>
            <a:off x="1170878" y="3986789"/>
            <a:ext cx="2129390" cy="5932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9A74042-4243-470F-AB6C-196C48182FD3}"/>
              </a:ext>
            </a:extLst>
          </p:cNvPr>
          <p:cNvSpPr>
            <a:spLocks/>
          </p:cNvSpPr>
          <p:nvPr/>
        </p:nvSpPr>
        <p:spPr bwMode="auto">
          <a:xfrm rot="10553102">
            <a:off x="3312850" y="4037281"/>
            <a:ext cx="1915178" cy="419457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04542B-B6FC-41BA-9BA0-43BBEFEC075E}"/>
              </a:ext>
            </a:extLst>
          </p:cNvPr>
          <p:cNvSpPr txBox="1"/>
          <p:nvPr/>
        </p:nvSpPr>
        <p:spPr>
          <a:xfrm>
            <a:off x="4981322" y="3322776"/>
            <a:ext cx="5129737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Both values must be equal then only these pods will be selected by ReplicationController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5533D3F2-4372-4C6D-BB7D-62D92959E6B6}"/>
              </a:ext>
            </a:extLst>
          </p:cNvPr>
          <p:cNvSpPr>
            <a:spLocks/>
          </p:cNvSpPr>
          <p:nvPr/>
        </p:nvSpPr>
        <p:spPr bwMode="auto">
          <a:xfrm rot="10589847" flipV="1">
            <a:off x="2787542" y="2801897"/>
            <a:ext cx="2177875" cy="587241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913107-7D40-4C23-945C-4A9F45AF7C53}"/>
              </a:ext>
            </a:extLst>
          </p:cNvPr>
          <p:cNvSpPr/>
          <p:nvPr/>
        </p:nvSpPr>
        <p:spPr>
          <a:xfrm>
            <a:off x="479502" y="1513665"/>
            <a:ext cx="2820766" cy="5512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E71EB-C3CB-4D9D-A9BE-F2FFF3F21BDF}"/>
              </a:ext>
            </a:extLst>
          </p:cNvPr>
          <p:cNvSpPr txBox="1"/>
          <p:nvPr/>
        </p:nvSpPr>
        <p:spPr>
          <a:xfrm>
            <a:off x="4296917" y="1575741"/>
            <a:ext cx="2338059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(.</a:t>
            </a:r>
            <a:r>
              <a:rPr lang="en-US" dirty="0" err="1"/>
              <a:t>metadata.labels</a:t>
            </a:r>
            <a:r>
              <a:rPr lang="en-US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AA59FE-3938-4C2B-8D01-086213A2ABF4}"/>
              </a:ext>
            </a:extLst>
          </p:cNvPr>
          <p:cNvSpPr txBox="1"/>
          <p:nvPr/>
        </p:nvSpPr>
        <p:spPr>
          <a:xfrm>
            <a:off x="3812292" y="2615288"/>
            <a:ext cx="2338059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(.</a:t>
            </a:r>
            <a:r>
              <a:rPr lang="en-US" dirty="0" err="1"/>
              <a:t>spec.selector</a:t>
            </a:r>
            <a:r>
              <a:rPr lang="en-US" dirty="0"/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771B59-0D2D-4D72-9799-87B372E17595}"/>
              </a:ext>
            </a:extLst>
          </p:cNvPr>
          <p:cNvSpPr txBox="1"/>
          <p:nvPr/>
        </p:nvSpPr>
        <p:spPr>
          <a:xfrm>
            <a:off x="4071580" y="4307263"/>
            <a:ext cx="3923844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en-US" dirty="0">
                <a:latin typeface="Arial Unicode MS"/>
              </a:rPr>
              <a:t>(.</a:t>
            </a:r>
            <a:r>
              <a:rPr lang="en-US" altLang="en-US" dirty="0" err="1">
                <a:latin typeface="Arial Unicode MS"/>
              </a:rPr>
              <a:t>spec.template.metadata.labels</a:t>
            </a:r>
            <a:r>
              <a:rPr lang="en-US" altLang="en-US" sz="1400" dirty="0"/>
              <a:t> )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15" name="Up Arrow 14">
            <a:extLst>
              <a:ext uri="{FF2B5EF4-FFF2-40B4-BE49-F238E27FC236}">
                <a16:creationId xmlns:a16="http://schemas.microsoft.com/office/drawing/2014/main" id="{50C9D21C-468B-41E5-B00C-8B1EADA74518}"/>
              </a:ext>
            </a:extLst>
          </p:cNvPr>
          <p:cNvSpPr>
            <a:spLocks noChangeAspect="1"/>
          </p:cNvSpPr>
          <p:nvPr/>
        </p:nvSpPr>
        <p:spPr>
          <a:xfrm rot="5400000">
            <a:off x="3677452" y="1290951"/>
            <a:ext cx="222444" cy="996649"/>
          </a:xfrm>
          <a:prstGeom prst="upArrow">
            <a:avLst>
              <a:gd name="adj1" fmla="val 61610"/>
              <a:gd name="adj2" fmla="val 86388"/>
            </a:avLst>
          </a:prstGeom>
          <a:gradFill flip="none" rotWithShape="1">
            <a:gsLst>
              <a:gs pos="51000">
                <a:srgbClr val="088A09"/>
              </a:gs>
              <a:gs pos="50000">
                <a:srgbClr val="29922A">
                  <a:lumMod val="92000"/>
                  <a:lumOff val="8000"/>
                </a:srgbClr>
              </a:gs>
              <a:gs pos="0">
                <a:srgbClr val="6BAF6B"/>
              </a:gs>
              <a:gs pos="100000">
                <a:srgbClr val="008101"/>
              </a:gs>
            </a:gsLst>
            <a:lin ang="0" scaled="1"/>
            <a:tileRect/>
          </a:gradFill>
          <a:ln w="12700" cap="flat" cmpd="sng" algn="ctr">
            <a:solidFill>
              <a:srgbClr val="006600"/>
            </a:solidFill>
            <a:prstDash val="solid"/>
          </a:ln>
          <a:effectLst>
            <a:reflection blurRad="6350" stA="52000" endA="300" endPos="35000" dir="5400000" sy="-100000" algn="bl" rotWithShape="0"/>
          </a:effectLst>
        </p:spPr>
        <p:txBody>
          <a:bodyPr lIns="0" tIns="0" rIns="0" bIns="0" rtlCol="0" anchor="ctr" anchorCtr="1"/>
          <a:lstStyle/>
          <a:p>
            <a:pPr algn="ctr"/>
            <a:endParaRPr lang="en-US" sz="3200" b="1" kern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/>
              <a:ea typeface="ヒラギノ角ゴ ProN W3" charset="-128"/>
              <a:cs typeface="Helvetica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378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289086" y="399912"/>
            <a:ext cx="4155313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ReplicationController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latin typeface="Courier New" panose="02070309020205020404" pitchFamily="49" charset="0"/>
              </a:rPr>
              <a:t>labels</a:t>
            </a:r>
            <a:r>
              <a:rPr lang="en-US" dirty="0"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8064A2"/>
                </a:solidFill>
                <a:latin typeface="Courier New" panose="02070309020205020404" pitchFamily="49" charset="0"/>
              </a:rPr>
              <a:t>app</a:t>
            </a:r>
            <a:r>
              <a:rPr lang="en-US" dirty="0">
                <a:latin typeface="Courier New" panose="02070309020205020404" pitchFamily="49" charset="0"/>
              </a:rPr>
              <a:t>: nginx</a:t>
            </a:r>
          </a:p>
          <a:p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replicas: 3</a:t>
            </a:r>
          </a:p>
          <a:p>
            <a:r>
              <a:rPr lang="en-US" dirty="0">
                <a:latin typeface="Courier New" panose="02070309020205020404" pitchFamily="49" charset="0"/>
              </a:rPr>
              <a:t>  selector:</a:t>
            </a:r>
          </a:p>
          <a:p>
            <a:r>
              <a:rPr lang="en-US" dirty="0">
                <a:latin typeface="Courier New" panose="02070309020205020404" pitchFamily="49" charset="0"/>
              </a:rPr>
              <a:t>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b="1" dirty="0">
                <a:highlight>
                  <a:srgbClr val="FFFF00"/>
                </a:highlight>
                <a:latin typeface="Courier New" panose="02070309020205020404" pitchFamily="49" charset="0"/>
              </a:rPr>
              <a:t>template</a:t>
            </a:r>
            <a:r>
              <a:rPr lang="en-US" dirty="0"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  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</a:rPr>
              <a:t>metadata</a:t>
            </a:r>
            <a:r>
              <a:rPr lang="en-US" dirty="0"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</a:t>
            </a:r>
            <a:r>
              <a:rPr lang="en-US" dirty="0">
                <a:highlight>
                  <a:srgbClr val="FFFF00"/>
                </a:highlight>
                <a:latin typeface="Courier New" panose="02070309020205020404" pitchFamily="49" charset="0"/>
              </a:rPr>
              <a:t>labels</a:t>
            </a:r>
            <a:r>
              <a:rPr lang="en-US" dirty="0"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spec: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containers: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-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image: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ports: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- </a:t>
            </a:r>
            <a:r>
              <a:rPr lang="en-US" dirty="0" err="1">
                <a:latin typeface="Courier New" panose="02070309020205020404" pitchFamily="49" charset="0"/>
              </a:rPr>
              <a:t>containerPort</a:t>
            </a:r>
            <a:r>
              <a:rPr lang="en-US" dirty="0">
                <a:latin typeface="Courier New" panose="02070309020205020404" pitchFamily="49" charset="0"/>
              </a:rPr>
              <a:t>: 80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64855B-7048-4366-996E-9BD88AC94BCF}"/>
              </a:ext>
            </a:extLst>
          </p:cNvPr>
          <p:cNvSpPr/>
          <p:nvPr/>
        </p:nvSpPr>
        <p:spPr>
          <a:xfrm>
            <a:off x="561952" y="2641878"/>
            <a:ext cx="2209685" cy="5540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8DA98-1451-4AF8-8994-7EC4CA46EE61}"/>
              </a:ext>
            </a:extLst>
          </p:cNvPr>
          <p:cNvSpPr/>
          <p:nvPr/>
        </p:nvSpPr>
        <p:spPr>
          <a:xfrm>
            <a:off x="1170878" y="3986789"/>
            <a:ext cx="2129390" cy="5932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9A74042-4243-470F-AB6C-196C48182FD3}"/>
              </a:ext>
            </a:extLst>
          </p:cNvPr>
          <p:cNvSpPr>
            <a:spLocks/>
          </p:cNvSpPr>
          <p:nvPr/>
        </p:nvSpPr>
        <p:spPr bwMode="auto">
          <a:xfrm rot="10553102">
            <a:off x="3312850" y="4037281"/>
            <a:ext cx="1915178" cy="419457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04542B-B6FC-41BA-9BA0-43BBEFEC075E}"/>
              </a:ext>
            </a:extLst>
          </p:cNvPr>
          <p:cNvSpPr txBox="1"/>
          <p:nvPr/>
        </p:nvSpPr>
        <p:spPr>
          <a:xfrm>
            <a:off x="4981322" y="3322776"/>
            <a:ext cx="5129737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Both values must be equal then only these pods will be selected by ReplicationController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5533D3F2-4372-4C6D-BB7D-62D92959E6B6}"/>
              </a:ext>
            </a:extLst>
          </p:cNvPr>
          <p:cNvSpPr>
            <a:spLocks/>
          </p:cNvSpPr>
          <p:nvPr/>
        </p:nvSpPr>
        <p:spPr bwMode="auto">
          <a:xfrm rot="10589847" flipV="1">
            <a:off x="2787542" y="2801897"/>
            <a:ext cx="2177875" cy="587241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913107-7D40-4C23-945C-4A9F45AF7C53}"/>
              </a:ext>
            </a:extLst>
          </p:cNvPr>
          <p:cNvSpPr/>
          <p:nvPr/>
        </p:nvSpPr>
        <p:spPr>
          <a:xfrm>
            <a:off x="479502" y="1513665"/>
            <a:ext cx="2820766" cy="5512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E71EB-C3CB-4D9D-A9BE-F2FFF3F21BDF}"/>
              </a:ext>
            </a:extLst>
          </p:cNvPr>
          <p:cNvSpPr txBox="1"/>
          <p:nvPr/>
        </p:nvSpPr>
        <p:spPr>
          <a:xfrm>
            <a:off x="4296917" y="1575741"/>
            <a:ext cx="2338059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(.</a:t>
            </a:r>
            <a:r>
              <a:rPr lang="en-US" dirty="0" err="1"/>
              <a:t>metadata.labels</a:t>
            </a:r>
            <a:r>
              <a:rPr lang="en-US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AA59FE-3938-4C2B-8D01-086213A2ABF4}"/>
              </a:ext>
            </a:extLst>
          </p:cNvPr>
          <p:cNvSpPr txBox="1"/>
          <p:nvPr/>
        </p:nvSpPr>
        <p:spPr>
          <a:xfrm>
            <a:off x="3812292" y="2615288"/>
            <a:ext cx="2338059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(.</a:t>
            </a:r>
            <a:r>
              <a:rPr lang="en-US" dirty="0" err="1"/>
              <a:t>spec.selector</a:t>
            </a:r>
            <a:r>
              <a:rPr lang="en-US" dirty="0"/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771B59-0D2D-4D72-9799-87B372E17595}"/>
              </a:ext>
            </a:extLst>
          </p:cNvPr>
          <p:cNvSpPr txBox="1"/>
          <p:nvPr/>
        </p:nvSpPr>
        <p:spPr>
          <a:xfrm>
            <a:off x="4071580" y="4307263"/>
            <a:ext cx="3923844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altLang="en-US" dirty="0">
                <a:latin typeface="Arial Unicode MS"/>
              </a:rPr>
              <a:t>(.</a:t>
            </a:r>
            <a:r>
              <a:rPr lang="en-US" altLang="en-US" dirty="0" err="1">
                <a:latin typeface="Arial Unicode MS"/>
              </a:rPr>
              <a:t>spec.template.metadata.labels</a:t>
            </a:r>
            <a:r>
              <a:rPr lang="en-US" altLang="en-US" sz="1400" dirty="0"/>
              <a:t> )</a:t>
            </a:r>
            <a:endParaRPr lang="en-US" altLang="en-US" sz="4000" dirty="0">
              <a:latin typeface="Arial" panose="020B0604020202020204" pitchFamily="34" charset="0"/>
            </a:endParaRPr>
          </a:p>
        </p:txBody>
      </p:sp>
      <p:sp>
        <p:nvSpPr>
          <p:cNvPr id="15" name="Up Arrow 14">
            <a:extLst>
              <a:ext uri="{FF2B5EF4-FFF2-40B4-BE49-F238E27FC236}">
                <a16:creationId xmlns:a16="http://schemas.microsoft.com/office/drawing/2014/main" id="{50C9D21C-468B-41E5-B00C-8B1EADA74518}"/>
              </a:ext>
            </a:extLst>
          </p:cNvPr>
          <p:cNvSpPr>
            <a:spLocks noChangeAspect="1"/>
          </p:cNvSpPr>
          <p:nvPr/>
        </p:nvSpPr>
        <p:spPr>
          <a:xfrm rot="5400000">
            <a:off x="3677452" y="1290951"/>
            <a:ext cx="222444" cy="996649"/>
          </a:xfrm>
          <a:prstGeom prst="upArrow">
            <a:avLst>
              <a:gd name="adj1" fmla="val 61610"/>
              <a:gd name="adj2" fmla="val 86388"/>
            </a:avLst>
          </a:prstGeom>
          <a:gradFill flip="none" rotWithShape="1">
            <a:gsLst>
              <a:gs pos="51000">
                <a:srgbClr val="088A09"/>
              </a:gs>
              <a:gs pos="50000">
                <a:srgbClr val="29922A">
                  <a:lumMod val="92000"/>
                  <a:lumOff val="8000"/>
                </a:srgbClr>
              </a:gs>
              <a:gs pos="0">
                <a:srgbClr val="6BAF6B"/>
              </a:gs>
              <a:gs pos="100000">
                <a:srgbClr val="008101"/>
              </a:gs>
            </a:gsLst>
            <a:lin ang="0" scaled="1"/>
            <a:tileRect/>
          </a:gradFill>
          <a:ln w="12700" cap="flat" cmpd="sng" algn="ctr">
            <a:solidFill>
              <a:srgbClr val="006600"/>
            </a:solidFill>
            <a:prstDash val="solid"/>
          </a:ln>
          <a:effectLst>
            <a:reflection blurRad="6350" stA="52000" endA="300" endPos="35000" dir="5400000" sy="-100000" algn="bl" rotWithShape="0"/>
          </a:effectLst>
        </p:spPr>
        <p:txBody>
          <a:bodyPr lIns="0" tIns="0" rIns="0" bIns="0" rtlCol="0" anchor="ctr" anchorCtr="1"/>
          <a:lstStyle/>
          <a:p>
            <a:pPr algn="ctr"/>
            <a:endParaRPr lang="en-US" sz="3200" b="1" kern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/>
              <a:ea typeface="ヒラギノ角ゴ ProN W3" charset="-128"/>
              <a:cs typeface="Helvetica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48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289086" y="399912"/>
            <a:ext cx="4155313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v1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ReplicationController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64A2"/>
                </a:solidFill>
                <a:latin typeface="Courier New" panose="02070309020205020404" pitchFamily="49" charset="0"/>
              </a:rPr>
              <a:t>labels</a:t>
            </a:r>
            <a:r>
              <a:rPr lang="en-US" dirty="0"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8064A2"/>
                </a:solidFill>
                <a:latin typeface="Courier New" panose="02070309020205020404" pitchFamily="49" charset="0"/>
              </a:rPr>
              <a:t>app</a:t>
            </a:r>
            <a:r>
              <a:rPr lang="en-US" dirty="0">
                <a:latin typeface="Courier New" panose="02070309020205020404" pitchFamily="49" charset="0"/>
              </a:rPr>
              <a:t>: nginx</a:t>
            </a:r>
          </a:p>
          <a:p>
            <a:r>
              <a:rPr lang="en-US" sz="1800" b="1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dirty="0">
                <a:latin typeface="Courier New" panose="02070309020205020404" pitchFamily="49" charset="0"/>
              </a:rPr>
              <a:t>  replicas: 3</a:t>
            </a:r>
          </a:p>
          <a:p>
            <a:r>
              <a:rPr lang="en-US" dirty="0">
                <a:latin typeface="Courier New" panose="02070309020205020404" pitchFamily="49" charset="0"/>
              </a:rPr>
              <a:t>  selector:</a:t>
            </a:r>
          </a:p>
          <a:p>
            <a:r>
              <a:rPr lang="en-US" dirty="0">
                <a:latin typeface="Courier New" panose="02070309020205020404" pitchFamily="49" charset="0"/>
              </a:rPr>
              <a:t>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template:</a:t>
            </a:r>
          </a:p>
          <a:p>
            <a:r>
              <a:rPr lang="en-US" dirty="0">
                <a:latin typeface="Courier New" panose="02070309020205020404" pitchFamily="49" charset="0"/>
              </a:rPr>
              <a:t>    metadata: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labels: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app: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spec: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containers: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- name: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image: nginx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ports:</a:t>
            </a:r>
          </a:p>
          <a:p>
            <a:r>
              <a:rPr lang="en-US" dirty="0">
                <a:latin typeface="Courier New" panose="02070309020205020404" pitchFamily="49" charset="0"/>
              </a:rPr>
              <a:t>        - </a:t>
            </a:r>
            <a:r>
              <a:rPr lang="en-US" dirty="0" err="1">
                <a:latin typeface="Courier New" panose="02070309020205020404" pitchFamily="49" charset="0"/>
              </a:rPr>
              <a:t>containerPort</a:t>
            </a:r>
            <a:r>
              <a:rPr lang="en-US" dirty="0">
                <a:latin typeface="Courier New" panose="02070309020205020404" pitchFamily="49" charset="0"/>
              </a:rPr>
              <a:t>: 80</a:t>
            </a:r>
            <a:endParaRPr lang="en-US" sz="1800" dirty="0">
              <a:effectLst/>
              <a:latin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64855B-7048-4366-996E-9BD88AC94BCF}"/>
              </a:ext>
            </a:extLst>
          </p:cNvPr>
          <p:cNvSpPr/>
          <p:nvPr/>
        </p:nvSpPr>
        <p:spPr>
          <a:xfrm>
            <a:off x="561952" y="2641878"/>
            <a:ext cx="2209685" cy="5540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8DA98-1451-4AF8-8994-7EC4CA46EE61}"/>
              </a:ext>
            </a:extLst>
          </p:cNvPr>
          <p:cNvSpPr/>
          <p:nvPr/>
        </p:nvSpPr>
        <p:spPr>
          <a:xfrm>
            <a:off x="1170878" y="3986789"/>
            <a:ext cx="2129390" cy="5932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9A74042-4243-470F-AB6C-196C48182FD3}"/>
              </a:ext>
            </a:extLst>
          </p:cNvPr>
          <p:cNvSpPr>
            <a:spLocks/>
          </p:cNvSpPr>
          <p:nvPr/>
        </p:nvSpPr>
        <p:spPr bwMode="auto">
          <a:xfrm rot="10553102">
            <a:off x="3312850" y="4037281"/>
            <a:ext cx="1915178" cy="419457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04542B-B6FC-41BA-9BA0-43BBEFEC075E}"/>
              </a:ext>
            </a:extLst>
          </p:cNvPr>
          <p:cNvSpPr txBox="1"/>
          <p:nvPr/>
        </p:nvSpPr>
        <p:spPr>
          <a:xfrm>
            <a:off x="4981322" y="3322776"/>
            <a:ext cx="5129737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Both values must be equal then only these pods will be selected by ReplicationController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5533D3F2-4372-4C6D-BB7D-62D92959E6B6}"/>
              </a:ext>
            </a:extLst>
          </p:cNvPr>
          <p:cNvSpPr>
            <a:spLocks/>
          </p:cNvSpPr>
          <p:nvPr/>
        </p:nvSpPr>
        <p:spPr bwMode="auto">
          <a:xfrm rot="10589847" flipV="1">
            <a:off x="2787542" y="2801897"/>
            <a:ext cx="2177875" cy="587241"/>
          </a:xfrm>
          <a:custGeom>
            <a:avLst/>
            <a:gdLst>
              <a:gd name="T0" fmla="*/ 1642 w 1642"/>
              <a:gd name="T1" fmla="*/ 266 h 771"/>
              <a:gd name="T2" fmla="*/ 1333 w 1642"/>
              <a:gd name="T3" fmla="*/ 0 h 771"/>
              <a:gd name="T4" fmla="*/ 1333 w 1642"/>
              <a:gd name="T5" fmla="*/ 134 h 771"/>
              <a:gd name="T6" fmla="*/ 0 w 1642"/>
              <a:gd name="T7" fmla="*/ 771 h 771"/>
              <a:gd name="T8" fmla="*/ 0 w 1642"/>
              <a:gd name="T9" fmla="*/ 771 h 771"/>
              <a:gd name="T10" fmla="*/ 1333 w 1642"/>
              <a:gd name="T11" fmla="*/ 398 h 771"/>
              <a:gd name="T12" fmla="*/ 1333 w 1642"/>
              <a:gd name="T13" fmla="*/ 532 h 771"/>
              <a:gd name="T14" fmla="*/ 1642 w 1642"/>
              <a:gd name="T15" fmla="*/ 266 h 7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42" h="771">
                <a:moveTo>
                  <a:pt x="1642" y="266"/>
                </a:moveTo>
                <a:cubicBezTo>
                  <a:pt x="1333" y="0"/>
                  <a:pt x="1333" y="0"/>
                  <a:pt x="1333" y="0"/>
                </a:cubicBezTo>
                <a:cubicBezTo>
                  <a:pt x="1333" y="134"/>
                  <a:pt x="1333" y="134"/>
                  <a:pt x="1333" y="134"/>
                </a:cubicBezTo>
                <a:cubicBezTo>
                  <a:pt x="1333" y="134"/>
                  <a:pt x="394" y="110"/>
                  <a:pt x="0" y="771"/>
                </a:cubicBezTo>
                <a:cubicBezTo>
                  <a:pt x="0" y="771"/>
                  <a:pt x="0" y="771"/>
                  <a:pt x="0" y="771"/>
                </a:cubicBezTo>
                <a:cubicBezTo>
                  <a:pt x="402" y="297"/>
                  <a:pt x="1333" y="398"/>
                  <a:pt x="1333" y="398"/>
                </a:cubicBezTo>
                <a:cubicBezTo>
                  <a:pt x="1333" y="532"/>
                  <a:pt x="1333" y="532"/>
                  <a:pt x="1333" y="532"/>
                </a:cubicBezTo>
                <a:lnTo>
                  <a:pt x="1642" y="266"/>
                </a:lnTo>
                <a:close/>
              </a:path>
            </a:pathLst>
          </a:cu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913107-7D40-4C23-945C-4A9F45AF7C53}"/>
              </a:ext>
            </a:extLst>
          </p:cNvPr>
          <p:cNvSpPr/>
          <p:nvPr/>
        </p:nvSpPr>
        <p:spPr>
          <a:xfrm>
            <a:off x="479502" y="1513665"/>
            <a:ext cx="2820766" cy="5512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E71EB-C3CB-4D9D-A9BE-F2FFF3F21BDF}"/>
              </a:ext>
            </a:extLst>
          </p:cNvPr>
          <p:cNvSpPr txBox="1"/>
          <p:nvPr/>
        </p:nvSpPr>
        <p:spPr>
          <a:xfrm>
            <a:off x="4296917" y="1575741"/>
            <a:ext cx="1657834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Its own labels</a:t>
            </a:r>
          </a:p>
        </p:txBody>
      </p:sp>
      <p:sp>
        <p:nvSpPr>
          <p:cNvPr id="15" name="Up Arrow 14">
            <a:extLst>
              <a:ext uri="{FF2B5EF4-FFF2-40B4-BE49-F238E27FC236}">
                <a16:creationId xmlns:a16="http://schemas.microsoft.com/office/drawing/2014/main" id="{50C9D21C-468B-41E5-B00C-8B1EADA74518}"/>
              </a:ext>
            </a:extLst>
          </p:cNvPr>
          <p:cNvSpPr>
            <a:spLocks noChangeAspect="1"/>
          </p:cNvSpPr>
          <p:nvPr/>
        </p:nvSpPr>
        <p:spPr>
          <a:xfrm rot="5400000">
            <a:off x="3677452" y="1290951"/>
            <a:ext cx="222444" cy="996649"/>
          </a:xfrm>
          <a:prstGeom prst="upArrow">
            <a:avLst>
              <a:gd name="adj1" fmla="val 61610"/>
              <a:gd name="adj2" fmla="val 86388"/>
            </a:avLst>
          </a:prstGeom>
          <a:gradFill flip="none" rotWithShape="1">
            <a:gsLst>
              <a:gs pos="51000">
                <a:srgbClr val="088A09"/>
              </a:gs>
              <a:gs pos="50000">
                <a:srgbClr val="29922A">
                  <a:lumMod val="92000"/>
                  <a:lumOff val="8000"/>
                </a:srgbClr>
              </a:gs>
              <a:gs pos="0">
                <a:srgbClr val="6BAF6B"/>
              </a:gs>
              <a:gs pos="100000">
                <a:srgbClr val="008101"/>
              </a:gs>
            </a:gsLst>
            <a:lin ang="0" scaled="1"/>
            <a:tileRect/>
          </a:gradFill>
          <a:ln w="12700" cap="flat" cmpd="sng" algn="ctr">
            <a:solidFill>
              <a:srgbClr val="006600"/>
            </a:solidFill>
            <a:prstDash val="solid"/>
          </a:ln>
          <a:effectLst>
            <a:reflection blurRad="6350" stA="52000" endA="300" endPos="35000" dir="5400000" sy="-100000" algn="bl" rotWithShape="0"/>
          </a:effectLst>
        </p:spPr>
        <p:txBody>
          <a:bodyPr lIns="0" tIns="0" rIns="0" bIns="0" rtlCol="0" anchor="ctr" anchorCtr="1"/>
          <a:lstStyle/>
          <a:p>
            <a:pPr algn="ctr"/>
            <a:endParaRPr lang="en-US" sz="3200" b="1" kern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/>
              <a:ea typeface="ヒラギノ角ゴ ProN W3" charset="-128"/>
              <a:cs typeface="Helvetica" pitchFamily="34" charset="0"/>
              <a:sym typeface="Gill Sans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EC50DA-130D-46B9-B28E-E9DD4183FEFC}"/>
              </a:ext>
            </a:extLst>
          </p:cNvPr>
          <p:cNvSpPr/>
          <p:nvPr/>
        </p:nvSpPr>
        <p:spPr>
          <a:xfrm>
            <a:off x="3934843" y="2608166"/>
            <a:ext cx="6551674" cy="2944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urier New" panose="02070309020205020404" pitchFamily="49" charset="0"/>
              </a:rPr>
              <a:t>ReplicationController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/>
              <a:t>will </a:t>
            </a:r>
            <a:r>
              <a:rPr lang="en-US" b="1" dirty="0">
                <a:solidFill>
                  <a:srgbClr val="FF0000"/>
                </a:solidFill>
              </a:rPr>
              <a:t>select</a:t>
            </a:r>
            <a:r>
              <a:rPr lang="en-US" dirty="0"/>
              <a:t> the pods with this label</a:t>
            </a:r>
          </a:p>
        </p:txBody>
      </p:sp>
      <p:sp>
        <p:nvSpPr>
          <p:cNvPr id="17" name="Up Arrow 14">
            <a:extLst>
              <a:ext uri="{FF2B5EF4-FFF2-40B4-BE49-F238E27FC236}">
                <a16:creationId xmlns:a16="http://schemas.microsoft.com/office/drawing/2014/main" id="{D11748D6-E16D-4423-BB32-093A4020FCB2}"/>
              </a:ext>
            </a:extLst>
          </p:cNvPr>
          <p:cNvSpPr>
            <a:spLocks noChangeAspect="1"/>
          </p:cNvSpPr>
          <p:nvPr/>
        </p:nvSpPr>
        <p:spPr>
          <a:xfrm rot="5400000">
            <a:off x="3235899" y="2189414"/>
            <a:ext cx="255068" cy="1142819"/>
          </a:xfrm>
          <a:prstGeom prst="upArrow">
            <a:avLst>
              <a:gd name="adj1" fmla="val 61610"/>
              <a:gd name="adj2" fmla="val 86388"/>
            </a:avLst>
          </a:prstGeom>
          <a:gradFill flip="none" rotWithShape="1">
            <a:gsLst>
              <a:gs pos="51000">
                <a:srgbClr val="088A09"/>
              </a:gs>
              <a:gs pos="50000">
                <a:srgbClr val="29922A">
                  <a:lumMod val="92000"/>
                  <a:lumOff val="8000"/>
                </a:srgbClr>
              </a:gs>
              <a:gs pos="0">
                <a:srgbClr val="6BAF6B"/>
              </a:gs>
              <a:gs pos="100000">
                <a:srgbClr val="008101"/>
              </a:gs>
            </a:gsLst>
            <a:lin ang="0" scaled="1"/>
            <a:tileRect/>
          </a:gradFill>
          <a:ln w="12700" cap="flat" cmpd="sng" algn="ctr">
            <a:solidFill>
              <a:srgbClr val="006600"/>
            </a:solidFill>
            <a:prstDash val="solid"/>
          </a:ln>
          <a:effectLst>
            <a:reflection blurRad="6350" stA="52000" endA="300" endPos="35000" dir="5400000" sy="-100000" algn="bl" rotWithShape="0"/>
          </a:effectLst>
        </p:spPr>
        <p:txBody>
          <a:bodyPr lIns="0" tIns="0" rIns="0" bIns="0" rtlCol="0" anchor="ctr" anchorCtr="1"/>
          <a:lstStyle/>
          <a:p>
            <a:pPr algn="ctr"/>
            <a:endParaRPr lang="en-US" sz="3200" b="1" kern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/>
              <a:ea typeface="ヒラギノ角ゴ ProN W3" charset="-128"/>
              <a:cs typeface="Helvetica" pitchFamily="34" charset="0"/>
              <a:sym typeface="Gill Sans" charset="0"/>
            </a:endParaRPr>
          </a:p>
        </p:txBody>
      </p:sp>
      <p:sp>
        <p:nvSpPr>
          <p:cNvPr id="18" name="Up Arrow 14">
            <a:extLst>
              <a:ext uri="{FF2B5EF4-FFF2-40B4-BE49-F238E27FC236}">
                <a16:creationId xmlns:a16="http://schemas.microsoft.com/office/drawing/2014/main" id="{B2E0F274-6C2A-4B5B-9FBB-187DA6A090E3}"/>
              </a:ext>
            </a:extLst>
          </p:cNvPr>
          <p:cNvSpPr>
            <a:spLocks noChangeAspect="1"/>
          </p:cNvSpPr>
          <p:nvPr/>
        </p:nvSpPr>
        <p:spPr>
          <a:xfrm rot="5400000">
            <a:off x="3748944" y="3984391"/>
            <a:ext cx="255068" cy="1142819"/>
          </a:xfrm>
          <a:prstGeom prst="upArrow">
            <a:avLst>
              <a:gd name="adj1" fmla="val 61610"/>
              <a:gd name="adj2" fmla="val 86388"/>
            </a:avLst>
          </a:prstGeom>
          <a:gradFill flip="none" rotWithShape="1">
            <a:gsLst>
              <a:gs pos="51000">
                <a:srgbClr val="088A09"/>
              </a:gs>
              <a:gs pos="50000">
                <a:srgbClr val="29922A">
                  <a:lumMod val="92000"/>
                  <a:lumOff val="8000"/>
                </a:srgbClr>
              </a:gs>
              <a:gs pos="0">
                <a:srgbClr val="6BAF6B"/>
              </a:gs>
              <a:gs pos="100000">
                <a:srgbClr val="008101"/>
              </a:gs>
            </a:gsLst>
            <a:lin ang="0" scaled="1"/>
            <a:tileRect/>
          </a:gradFill>
          <a:ln w="12700" cap="flat" cmpd="sng" algn="ctr">
            <a:solidFill>
              <a:srgbClr val="006600"/>
            </a:solidFill>
            <a:prstDash val="solid"/>
          </a:ln>
          <a:effectLst>
            <a:reflection blurRad="6350" stA="52000" endA="300" endPos="35000" dir="5400000" sy="-100000" algn="bl" rotWithShape="0"/>
          </a:effectLst>
        </p:spPr>
        <p:txBody>
          <a:bodyPr lIns="0" tIns="0" rIns="0" bIns="0" rtlCol="0" anchor="ctr" anchorCtr="1"/>
          <a:lstStyle/>
          <a:p>
            <a:pPr algn="ctr"/>
            <a:endParaRPr lang="en-US" sz="3200" b="1" kern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/>
              <a:ea typeface="ヒラギノ角ゴ ProN W3" charset="-128"/>
              <a:cs typeface="Helvetica" pitchFamily="34" charset="0"/>
              <a:sym typeface="Gill Sans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218AD39-1932-49D5-8A3F-D3FC28409E86}"/>
              </a:ext>
            </a:extLst>
          </p:cNvPr>
          <p:cNvSpPr/>
          <p:nvPr/>
        </p:nvSpPr>
        <p:spPr>
          <a:xfrm>
            <a:off x="4469448" y="4419546"/>
            <a:ext cx="6551674" cy="2944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urier New" panose="02070309020205020404" pitchFamily="49" charset="0"/>
              </a:rPr>
              <a:t>ReplicationController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/>
              <a:t>will </a:t>
            </a:r>
            <a:r>
              <a:rPr lang="en-US" b="1" dirty="0">
                <a:solidFill>
                  <a:srgbClr val="FF0000"/>
                </a:solidFill>
              </a:rPr>
              <a:t>create</a:t>
            </a:r>
            <a:r>
              <a:rPr lang="en-US" dirty="0"/>
              <a:t> the pods with this label</a:t>
            </a:r>
          </a:p>
        </p:txBody>
      </p:sp>
    </p:spTree>
    <p:extLst>
      <p:ext uri="{BB962C8B-B14F-4D97-AF65-F5344CB8AC3E}">
        <p14:creationId xmlns:p14="http://schemas.microsoft.com/office/powerpoint/2010/main" val="206628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1" grpId="0" animBg="1"/>
      <p:bldP spid="9" grpId="0" animBg="1"/>
      <p:bldP spid="12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03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879182" y="2779287"/>
              <a:ext cx="9422781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dirty="0"/>
                <a:t>How to create Yaml file for </a:t>
              </a:r>
              <a:r>
                <a:rPr lang="en-US" sz="5400" b="1" dirty="0" err="1"/>
                <a:t>ReplicationController</a:t>
              </a:r>
              <a:r>
                <a:rPr lang="en-US" sz="5400" b="1" dirty="0"/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6221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35545-7467-4B78-A6BE-6AAB74DAF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249" y="140042"/>
            <a:ext cx="5801751" cy="1325563"/>
          </a:xfrm>
        </p:spPr>
        <p:txBody>
          <a:bodyPr/>
          <a:lstStyle/>
          <a:p>
            <a:r>
              <a:rPr lang="en-US" dirty="0"/>
              <a:t>Agenda of this video.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54B53-9469-4572-BB05-1B094482C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589" y="1209822"/>
            <a:ext cx="10734822" cy="48546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What is </a:t>
            </a:r>
            <a:r>
              <a:rPr lang="en-US" b="1" dirty="0"/>
              <a:t>ReplicationController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Understand the </a:t>
            </a:r>
            <a:r>
              <a:rPr lang="en-US" b="1" dirty="0"/>
              <a:t>fields</a:t>
            </a:r>
            <a:r>
              <a:rPr lang="en-US" dirty="0"/>
              <a:t> </a:t>
            </a:r>
            <a:r>
              <a:rPr lang="en-US" b="1" dirty="0"/>
              <a:t>in</a:t>
            </a:r>
            <a:r>
              <a:rPr lang="en-US" dirty="0"/>
              <a:t> </a:t>
            </a:r>
            <a:r>
              <a:rPr lang="en-US" b="1" dirty="0"/>
              <a:t>yaml file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create Yaml file for </a:t>
            </a:r>
            <a:r>
              <a:rPr lang="en-US" b="1" dirty="0" err="1"/>
              <a:t>ReplicationController</a:t>
            </a:r>
            <a:r>
              <a:rPr lang="en-US" b="1" dirty="0"/>
              <a:t>?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How to create </a:t>
            </a:r>
            <a:r>
              <a:rPr lang="en-US" b="1" dirty="0"/>
              <a:t>ReplicationController</a:t>
            </a:r>
            <a:r>
              <a:rPr lang="en-US" dirty="0"/>
              <a:t> from Yaml file?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check the </a:t>
            </a:r>
            <a:r>
              <a:rPr lang="en-US" b="1" dirty="0"/>
              <a:t>ReplicationController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When to use a </a:t>
            </a:r>
            <a:r>
              <a:rPr lang="en-US" b="1" dirty="0" err="1"/>
              <a:t>ReplicationController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to delete the </a:t>
            </a:r>
            <a:r>
              <a:rPr lang="en-US" b="1" dirty="0" err="1"/>
              <a:t>ReplicationController</a:t>
            </a:r>
            <a:r>
              <a:rPr lang="en-US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LAB</a:t>
            </a:r>
          </a:p>
          <a:p>
            <a:endParaRPr lang="en-US" dirty="0"/>
          </a:p>
        </p:txBody>
      </p:sp>
      <p:sp>
        <p:nvSpPr>
          <p:cNvPr id="4" name="Heptagon 3">
            <a:extLst>
              <a:ext uri="{FF2B5EF4-FFF2-40B4-BE49-F238E27FC236}">
                <a16:creationId xmlns:a16="http://schemas.microsoft.com/office/drawing/2014/main" id="{C85B40E8-447A-4A26-B482-BE21BAA1E2B2}"/>
              </a:ext>
            </a:extLst>
          </p:cNvPr>
          <p:cNvSpPr/>
          <p:nvPr/>
        </p:nvSpPr>
        <p:spPr>
          <a:xfrm>
            <a:off x="10260253" y="1209822"/>
            <a:ext cx="1203158" cy="1264702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538A1A-F454-44A9-A66A-B3ACF6C84E3F}"/>
              </a:ext>
            </a:extLst>
          </p:cNvPr>
          <p:cNvSpPr/>
          <p:nvPr/>
        </p:nvSpPr>
        <p:spPr>
          <a:xfrm>
            <a:off x="10577887" y="1804600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0EA381-2C22-4F84-B7F7-DCE7313906DE}"/>
              </a:ext>
            </a:extLst>
          </p:cNvPr>
          <p:cNvSpPr/>
          <p:nvPr/>
        </p:nvSpPr>
        <p:spPr>
          <a:xfrm>
            <a:off x="10485644" y="1912082"/>
            <a:ext cx="567890" cy="4042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52513DE-43C4-4BDB-99D2-C5D666AA244C}"/>
              </a:ext>
            </a:extLst>
          </p:cNvPr>
          <p:cNvSpPr/>
          <p:nvPr/>
        </p:nvSpPr>
        <p:spPr>
          <a:xfrm>
            <a:off x="10697403" y="1642575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2B14CF-3A2B-4C32-B225-15C15F025A13}"/>
              </a:ext>
            </a:extLst>
          </p:cNvPr>
          <p:cNvSpPr txBox="1"/>
          <p:nvPr/>
        </p:nvSpPr>
        <p:spPr>
          <a:xfrm>
            <a:off x="10614784" y="2212674"/>
            <a:ext cx="567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rs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75147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6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7" dur="3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8" dur="3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8000">
                                          <p:cBhvr additive="base">
                                            <p:cTn id="11" dur="3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8000">
                                          <p:cBhvr additive="base">
                                            <p:cTn id="12" dur="3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6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8" dur="5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20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2" dur="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8" fill="hold">
                          <p:stCondLst>
                            <p:cond delay="indefinite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8" fill="hold">
                          <p:stCondLst>
                            <p:cond delay="indefinite"/>
                          </p:stCondLst>
                          <p:childTnLst>
                            <p:par>
                              <p:cTn id="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3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3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2" dur="500"/>
                                            <p:tgtEl>
                                              <p:spTgt spid="3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6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8" dur="5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20" presetID="21" presetClass="entr" presetSubtype="1" repeatCount="indefinite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2" dur="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7" dur="500"/>
                                            <p:tgtEl>
                                              <p:spTgt spid="3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8" fill="hold">
                          <p:stCondLst>
                            <p:cond delay="indefinite"/>
                          </p:stCondLst>
                          <p:childTnLst>
                            <p:par>
                              <p:cTn id="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3">
                                                <p:txEl>
                                                  <p:pRg st="1" end="1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3">
                                                <p:txEl>
                                                  <p:pRg st="2" end="2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8" fill="hold">
                          <p:stCondLst>
                            <p:cond delay="indefinite"/>
                          </p:stCondLst>
                          <p:childTnLst>
                            <p:par>
                              <p:cTn id="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2" dur="500"/>
                                            <p:tgtEl>
                                              <p:spTgt spid="3">
                                                <p:txEl>
                                                  <p:pRg st="3" end="3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3" fill="hold">
                          <p:stCondLst>
                            <p:cond delay="indefinite"/>
                          </p:stCondLst>
                          <p:childTnLst>
                            <p:par>
                              <p:cTn id="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3">
                                                <p:txEl>
                                                  <p:pRg st="4" end="4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">
                                                <p:txEl>
                                                  <p:pRg st="5" end="5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3">
                                                <p:txEl>
                                                  <p:pRg st="6" end="6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2" dur="500"/>
                                            <p:tgtEl>
                                              <p:spTgt spid="3">
                                                <p:txEl>
                                                  <p:pRg st="7" end="7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5" grpId="0" animBg="1"/>
          <p:bldP spid="6" grpId="0" animBg="1"/>
          <p:bldP spid="7" grpId="0" animBg="1"/>
          <p:bldP spid="8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467097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v1</a:t>
            </a:r>
          </a:p>
          <a:p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b="1" dirty="0">
                <a:latin typeface="Courier New" panose="02070309020205020404" pitchFamily="49" charset="0"/>
              </a:rPr>
              <a:t>ReplicationController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dirty="0">
                <a:latin typeface="Courier New" panose="02070309020205020404" pitchFamily="49" charset="0"/>
              </a:rPr>
              <a:t>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latin typeface="Courier New" panose="02070309020205020404" pitchFamily="49" charset="0"/>
              </a:rPr>
              <a:t>tier: 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latin typeface="Courier New" panose="02070309020205020404" pitchFamily="49" charset="0"/>
              </a:rPr>
              <a:t>tier: 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</p:txBody>
      </p:sp>
      <p:sp>
        <p:nvSpPr>
          <p:cNvPr id="6" name="POD1">
            <a:extLst>
              <a:ext uri="{FF2B5EF4-FFF2-40B4-BE49-F238E27FC236}">
                <a16:creationId xmlns:a16="http://schemas.microsoft.com/office/drawing/2014/main" id="{9944D7B6-B2C2-4FF9-B6FB-386F0256C1BC}"/>
              </a:ext>
            </a:extLst>
          </p:cNvPr>
          <p:cNvSpPr/>
          <p:nvPr/>
        </p:nvSpPr>
        <p:spPr>
          <a:xfrm>
            <a:off x="5338483" y="537552"/>
            <a:ext cx="6853518" cy="424279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apiVersion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v1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kind: </a:t>
            </a:r>
            <a:r>
              <a:rPr lang="en-US" b="1" dirty="0">
                <a:solidFill>
                  <a:schemeClr val="tx1"/>
                </a:solidFill>
                <a:highlight>
                  <a:srgbClr val="008000"/>
                </a:highlight>
                <a:latin typeface="Courier New" panose="02070309020205020404" pitchFamily="49" charset="0"/>
              </a:rPr>
              <a:t>Pod</a:t>
            </a: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metadata:</a:t>
            </a: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name: nginx</a:t>
            </a:r>
          </a:p>
          <a:p>
            <a:endParaRPr lang="en-US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metadata: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  name: nginx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  labels: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    tier: frontend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spec: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  containers: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  - name: nginx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    image: nginx:1.14.1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    ports:</a:t>
            </a:r>
          </a:p>
          <a:p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      -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containerPort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: 80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B5B957-5E83-4A7E-8251-307C089EE7D4}"/>
              </a:ext>
            </a:extLst>
          </p:cNvPr>
          <p:cNvSpPr/>
          <p:nvPr/>
        </p:nvSpPr>
        <p:spPr>
          <a:xfrm>
            <a:off x="915250" y="1211137"/>
            <a:ext cx="2184790" cy="305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3342A8-C504-45B5-A66F-7FFDFCDBB296}"/>
              </a:ext>
            </a:extLst>
          </p:cNvPr>
          <p:cNvSpPr/>
          <p:nvPr/>
        </p:nvSpPr>
        <p:spPr>
          <a:xfrm>
            <a:off x="818208" y="2328936"/>
            <a:ext cx="2184790" cy="3054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EC5AFB-7BB9-4842-B530-BF162DC69CBA}"/>
              </a:ext>
            </a:extLst>
          </p:cNvPr>
          <p:cNvSpPr/>
          <p:nvPr/>
        </p:nvSpPr>
        <p:spPr>
          <a:xfrm>
            <a:off x="5720577" y="2287733"/>
            <a:ext cx="3836018" cy="24926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099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4" grpId="0" animBg="1"/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1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4670971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v1</a:t>
            </a:r>
          </a:p>
          <a:p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b="1" dirty="0">
                <a:latin typeface="Courier New" panose="02070309020205020404" pitchFamily="49" charset="0"/>
              </a:rPr>
              <a:t>ReplicationController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dirty="0">
                <a:latin typeface="Courier New" panose="02070309020205020404" pitchFamily="49" charset="0"/>
              </a:rPr>
              <a:t>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latin typeface="Courier New" panose="02070309020205020404" pitchFamily="49" charset="0"/>
              </a:rPr>
              <a:t>tier: 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latin typeface="Courier New" panose="02070309020205020404" pitchFamily="49" charset="0"/>
              </a:rPr>
              <a:t>tier: 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labels: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      </a:t>
            </a:r>
            <a:r>
              <a:rPr lang="en-US" dirty="0">
                <a:latin typeface="Courier New" panose="02070309020205020404" pitchFamily="49" charset="0"/>
              </a:rPr>
              <a:t>tier: 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spec: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containers: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-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image: nginx:1.14.1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ports: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-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containerPort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80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44D7B6-B2C2-4FF9-B6FB-386F0256C1BC}"/>
              </a:ext>
            </a:extLst>
          </p:cNvPr>
          <p:cNvSpPr/>
          <p:nvPr/>
        </p:nvSpPr>
        <p:spPr>
          <a:xfrm>
            <a:off x="5338483" y="537552"/>
            <a:ext cx="6333564" cy="289144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just"/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apiVersion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: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v1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kind: </a:t>
            </a:r>
            <a:r>
              <a:rPr lang="en-US" b="1" dirty="0">
                <a:solidFill>
                  <a:schemeClr val="tx1"/>
                </a:solidFill>
                <a:highlight>
                  <a:srgbClr val="008000"/>
                </a:highlight>
                <a:latin typeface="Courier New" panose="02070309020205020404" pitchFamily="49" charset="0"/>
              </a:rPr>
              <a:t>Pod</a:t>
            </a: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metadata:</a:t>
            </a:r>
          </a:p>
          <a:p>
            <a:pPr algn="just"/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 name: nginx</a:t>
            </a:r>
          </a:p>
        </p:txBody>
      </p:sp>
    </p:spTree>
    <p:extLst>
      <p:ext uri="{BB962C8B-B14F-4D97-AF65-F5344CB8AC3E}">
        <p14:creationId xmlns:p14="http://schemas.microsoft.com/office/powerpoint/2010/main" val="3661876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D1">
            <a:extLst>
              <a:ext uri="{FF2B5EF4-FFF2-40B4-BE49-F238E27FC236}">
                <a16:creationId xmlns:a16="http://schemas.microsoft.com/office/drawing/2014/main" id="{E54AF80D-582D-4E6E-A90F-D2673815A835}"/>
              </a:ext>
            </a:extLst>
          </p:cNvPr>
          <p:cNvSpPr txBox="1"/>
          <p:nvPr/>
        </p:nvSpPr>
        <p:spPr>
          <a:xfrm>
            <a:off x="667512" y="335846"/>
            <a:ext cx="4670971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apiVersion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v1</a:t>
            </a:r>
          </a:p>
          <a:p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kind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b="1" dirty="0">
                <a:latin typeface="Courier New" panose="02070309020205020404" pitchFamily="49" charset="0"/>
              </a:rPr>
              <a:t>ReplicationController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metadata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name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</a:t>
            </a:r>
            <a:r>
              <a:rPr lang="en-US" dirty="0">
                <a:latin typeface="Courier New" panose="02070309020205020404" pitchFamily="49" charset="0"/>
              </a:rPr>
              <a:t>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</a:t>
            </a:r>
            <a:r>
              <a:rPr lang="en-US" sz="1800" dirty="0">
                <a:solidFill>
                  <a:srgbClr val="8064A2"/>
                </a:solidFill>
                <a:effectLst/>
                <a:latin typeface="Courier New" panose="02070309020205020404" pitchFamily="49" charset="0"/>
              </a:rPr>
              <a:t>labels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latin typeface="Courier New" panose="02070309020205020404" pitchFamily="49" charset="0"/>
              </a:rPr>
              <a:t>tier: 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highlight>
                  <a:srgbClr val="00FF00"/>
                </a:highlight>
                <a:latin typeface="Courier New" panose="02070309020205020404" pitchFamily="49" charset="0"/>
              </a:rPr>
              <a:t>spec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replicas: 3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selector: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  </a:t>
            </a:r>
            <a:r>
              <a:rPr lang="en-US" dirty="0">
                <a:latin typeface="Courier New" panose="02070309020205020404" pitchFamily="49" charset="0"/>
              </a:rPr>
              <a:t>tier: 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template: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metadata: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labels:</a:t>
            </a:r>
          </a:p>
          <a:p>
            <a:r>
              <a:rPr lang="en-US" sz="1800" dirty="0">
                <a:effectLst/>
                <a:latin typeface="Courier New" panose="02070309020205020404" pitchFamily="49" charset="0"/>
              </a:rPr>
              <a:t>        </a:t>
            </a:r>
            <a:r>
              <a:rPr lang="en-US" dirty="0">
                <a:latin typeface="Courier New" panose="02070309020205020404" pitchFamily="49" charset="0"/>
              </a:rPr>
              <a:t>tier: frontend</a:t>
            </a:r>
            <a:endParaRPr lang="en-US" sz="1800" dirty="0">
              <a:effectLst/>
              <a:latin typeface="Courier New" panose="02070309020205020404" pitchFamily="49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spec: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containers: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- name: nginx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image: nginx:1.14.1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ports: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ourier New" panose="02070309020205020404" pitchFamily="49" charset="0"/>
              </a:rPr>
              <a:t>        - </a:t>
            </a:r>
            <a:r>
              <a:rPr lang="en-US" sz="1800" dirty="0" err="1">
                <a:effectLst/>
                <a:latin typeface="Courier New" panose="02070309020205020404" pitchFamily="49" charset="0"/>
              </a:rPr>
              <a:t>containerPort</a:t>
            </a:r>
            <a:r>
              <a:rPr lang="en-US" sz="1800" dirty="0">
                <a:effectLst/>
                <a:latin typeface="Courier New" panose="02070309020205020404" pitchFamily="49" charset="0"/>
              </a:rPr>
              <a:t>: 80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902816-A298-418C-ADA4-624DA2135994}"/>
              </a:ext>
            </a:extLst>
          </p:cNvPr>
          <p:cNvSpPr/>
          <p:nvPr/>
        </p:nvSpPr>
        <p:spPr>
          <a:xfrm>
            <a:off x="947853" y="2252546"/>
            <a:ext cx="2649743" cy="8920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C4971C1-6193-46D4-B899-A5989C4C15E2}"/>
              </a:ext>
            </a:extLst>
          </p:cNvPr>
          <p:cNvGrpSpPr/>
          <p:nvPr/>
        </p:nvGrpSpPr>
        <p:grpSpPr>
          <a:xfrm>
            <a:off x="3631265" y="2375101"/>
            <a:ext cx="1716667" cy="182880"/>
            <a:chOff x="609600" y="1510437"/>
            <a:chExt cx="5610224" cy="756195"/>
          </a:xfrm>
        </p:grpSpPr>
        <p:sp>
          <p:nvSpPr>
            <p:cNvPr id="8" name="Chevron 2">
              <a:extLst>
                <a:ext uri="{FF2B5EF4-FFF2-40B4-BE49-F238E27FC236}">
                  <a16:creationId xmlns:a16="http://schemas.microsoft.com/office/drawing/2014/main" id="{3FB97469-5743-46D0-ACFB-F52D255C320C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9" name="Chevron 17">
              <a:extLst>
                <a:ext uri="{FF2B5EF4-FFF2-40B4-BE49-F238E27FC236}">
                  <a16:creationId xmlns:a16="http://schemas.microsoft.com/office/drawing/2014/main" id="{C01566B4-F2ED-48AE-8A42-AF39047C2D79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0" name="Chevron 19">
              <a:extLst>
                <a:ext uri="{FF2B5EF4-FFF2-40B4-BE49-F238E27FC236}">
                  <a16:creationId xmlns:a16="http://schemas.microsoft.com/office/drawing/2014/main" id="{BFEB5F96-5720-4114-8BCD-7E64363F046D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11" name="Rectangle: Folded Corner 10">
            <a:extLst>
              <a:ext uri="{FF2B5EF4-FFF2-40B4-BE49-F238E27FC236}">
                <a16:creationId xmlns:a16="http://schemas.microsoft.com/office/drawing/2014/main" id="{5EDA055C-58F4-4BA3-951F-CDDB575C5471}"/>
              </a:ext>
            </a:extLst>
          </p:cNvPr>
          <p:cNvSpPr/>
          <p:nvPr/>
        </p:nvSpPr>
        <p:spPr>
          <a:xfrm>
            <a:off x="5347932" y="1985277"/>
            <a:ext cx="3110731" cy="962527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ourier New" panose="02070309020205020404" pitchFamily="49" charset="0"/>
              </a:rPr>
              <a:t>ReplicationController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50A4E2-A468-412C-8A11-4EF96A9BBC41}"/>
              </a:ext>
            </a:extLst>
          </p:cNvPr>
          <p:cNvSpPr/>
          <p:nvPr/>
        </p:nvSpPr>
        <p:spPr>
          <a:xfrm>
            <a:off x="1092820" y="3429000"/>
            <a:ext cx="7909403" cy="3093154"/>
          </a:xfrm>
          <a:prstGeom prst="rect">
            <a:avLst/>
          </a:prstGeom>
          <a:noFill/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DADE2CC-EB2D-437D-9828-67B17FEC1130}"/>
              </a:ext>
            </a:extLst>
          </p:cNvPr>
          <p:cNvGrpSpPr/>
          <p:nvPr/>
        </p:nvGrpSpPr>
        <p:grpSpPr>
          <a:xfrm>
            <a:off x="9002223" y="3588971"/>
            <a:ext cx="1716667" cy="182880"/>
            <a:chOff x="609600" y="1510437"/>
            <a:chExt cx="5610224" cy="756195"/>
          </a:xfrm>
        </p:grpSpPr>
        <p:sp>
          <p:nvSpPr>
            <p:cNvPr id="14" name="Chevron 2">
              <a:extLst>
                <a:ext uri="{FF2B5EF4-FFF2-40B4-BE49-F238E27FC236}">
                  <a16:creationId xmlns:a16="http://schemas.microsoft.com/office/drawing/2014/main" id="{59E48CC2-72F5-4872-A350-F9C1350EC8B9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5" name="Chevron 17">
              <a:extLst>
                <a:ext uri="{FF2B5EF4-FFF2-40B4-BE49-F238E27FC236}">
                  <a16:creationId xmlns:a16="http://schemas.microsoft.com/office/drawing/2014/main" id="{CB929F2F-EDF4-49EE-8D68-89B191178F73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16" name="Chevron 19">
              <a:extLst>
                <a:ext uri="{FF2B5EF4-FFF2-40B4-BE49-F238E27FC236}">
                  <a16:creationId xmlns:a16="http://schemas.microsoft.com/office/drawing/2014/main" id="{357BB0FA-E12D-46CA-8865-CC0543587CBB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17" name="Rectangle: Folded Corner 16">
            <a:extLst>
              <a:ext uri="{FF2B5EF4-FFF2-40B4-BE49-F238E27FC236}">
                <a16:creationId xmlns:a16="http://schemas.microsoft.com/office/drawing/2014/main" id="{9E0A825C-094B-45D4-917A-9F85BC874B84}"/>
              </a:ext>
            </a:extLst>
          </p:cNvPr>
          <p:cNvSpPr/>
          <p:nvPr/>
        </p:nvSpPr>
        <p:spPr>
          <a:xfrm>
            <a:off x="10718890" y="3199147"/>
            <a:ext cx="1161287" cy="962527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POD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5778A9A-FAF1-4632-90B8-5A68664015B0}"/>
              </a:ext>
            </a:extLst>
          </p:cNvPr>
          <p:cNvGrpSpPr/>
          <p:nvPr/>
        </p:nvGrpSpPr>
        <p:grpSpPr>
          <a:xfrm>
            <a:off x="7915101" y="5491114"/>
            <a:ext cx="1716666" cy="159051"/>
            <a:chOff x="609600" y="1510437"/>
            <a:chExt cx="5610224" cy="756195"/>
          </a:xfrm>
        </p:grpSpPr>
        <p:sp>
          <p:nvSpPr>
            <p:cNvPr id="19" name="Chevron 2">
              <a:extLst>
                <a:ext uri="{FF2B5EF4-FFF2-40B4-BE49-F238E27FC236}">
                  <a16:creationId xmlns:a16="http://schemas.microsoft.com/office/drawing/2014/main" id="{AE2F24E6-F89B-4D2D-8F10-40C297F415CB}"/>
                </a:ext>
              </a:extLst>
            </p:cNvPr>
            <p:cNvSpPr/>
            <p:nvPr/>
          </p:nvSpPr>
          <p:spPr>
            <a:xfrm>
              <a:off x="4162424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0">
                  <a:srgbClr val="A61108"/>
                </a:gs>
                <a:gs pos="50000">
                  <a:srgbClr val="DA465B"/>
                </a:gs>
                <a:gs pos="100000">
                  <a:srgbClr val="A61108"/>
                </a:gs>
              </a:gsLst>
              <a:lin ang="5400000" scaled="1"/>
              <a:tileRect/>
            </a:gradFill>
            <a:ln w="12700" cap="flat" cmpd="sng" algn="ctr">
              <a:solidFill>
                <a:srgbClr val="C0504D">
                  <a:lumMod val="50000"/>
                </a:srgb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20" name="Chevron 17">
              <a:extLst>
                <a:ext uri="{FF2B5EF4-FFF2-40B4-BE49-F238E27FC236}">
                  <a16:creationId xmlns:a16="http://schemas.microsoft.com/office/drawing/2014/main" id="{84A0FEBE-C1F0-4A42-8F5C-043E4707F7BC}"/>
                </a:ext>
              </a:extLst>
            </p:cNvPr>
            <p:cNvSpPr/>
            <p:nvPr/>
          </p:nvSpPr>
          <p:spPr>
            <a:xfrm>
              <a:off x="2386012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F8C766">
                    <a:lumMod val="93000"/>
                    <a:lumOff val="7000"/>
                  </a:srgbClr>
                </a:gs>
                <a:gs pos="0">
                  <a:srgbClr val="E49B0A"/>
                </a:gs>
                <a:gs pos="100000">
                  <a:srgbClr val="E49B0A"/>
                </a:gs>
              </a:gsLst>
              <a:lin ang="5400000" scaled="1"/>
              <a:tileRect/>
            </a:gradFill>
            <a:ln w="12700" cap="flat" cmpd="sng" algn="ctr">
              <a:solidFill>
                <a:schemeClr val="accent6">
                  <a:lumMod val="50000"/>
                </a:schemeClr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  <p:sp>
          <p:nvSpPr>
            <p:cNvPr id="21" name="Chevron 19">
              <a:extLst>
                <a:ext uri="{FF2B5EF4-FFF2-40B4-BE49-F238E27FC236}">
                  <a16:creationId xmlns:a16="http://schemas.microsoft.com/office/drawing/2014/main" id="{DDED0170-0709-44A5-9C61-9BB472970EFB}"/>
                </a:ext>
              </a:extLst>
            </p:cNvPr>
            <p:cNvSpPr/>
            <p:nvPr/>
          </p:nvSpPr>
          <p:spPr>
            <a:xfrm>
              <a:off x="609600" y="1510437"/>
              <a:ext cx="2057400" cy="756195"/>
            </a:xfrm>
            <a:prstGeom prst="chevron">
              <a:avLst/>
            </a:prstGeom>
            <a:gradFill flip="none" rotWithShape="1">
              <a:gsLst>
                <a:gs pos="50000">
                  <a:srgbClr val="7DFF7D"/>
                </a:gs>
                <a:gs pos="0">
                  <a:srgbClr val="009800"/>
                </a:gs>
                <a:gs pos="100000">
                  <a:srgbClr val="009800"/>
                </a:gs>
              </a:gsLst>
              <a:lin ang="5400000" scaled="1"/>
              <a:tileRect/>
            </a:gradFill>
            <a:ln w="12700" cap="flat" cmpd="sng" algn="ctr">
              <a:solidFill>
                <a:srgbClr val="006600"/>
              </a:solidFill>
              <a:prstDash val="solid"/>
            </a:ln>
            <a:effectLst>
              <a:outerShdw dist="25400" dir="5400000" algn="ctr" rotWithShape="0">
                <a:sysClr val="window" lastClr="FFFFFF">
                  <a:alpha val="50000"/>
                </a:sysClr>
              </a:outerShdw>
            </a:effectLst>
          </p:spPr>
          <p:txBody>
            <a:bodyPr lIns="0" tIns="0" rIns="0" bIns="0" rtlCol="0" anchor="ctr" anchorCtr="1"/>
            <a:lstStyle/>
            <a:p>
              <a:pPr algn="ctr"/>
              <a:endParaRPr lang="en-US" sz="3200" b="1" ker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/>
                <a:ea typeface="ヒラギノ角ゴ ProN W3" charset="-128"/>
                <a:cs typeface="Helvetica" pitchFamily="34" charset="0"/>
              </a:endParaRPr>
            </a:p>
          </p:txBody>
        </p:sp>
      </p:grpSp>
      <p:sp>
        <p:nvSpPr>
          <p:cNvPr id="22" name="Rectangle: Folded Corner 21">
            <a:extLst>
              <a:ext uri="{FF2B5EF4-FFF2-40B4-BE49-F238E27FC236}">
                <a16:creationId xmlns:a16="http://schemas.microsoft.com/office/drawing/2014/main" id="{9271E5E8-75A8-4A10-B323-ED16415AC92F}"/>
              </a:ext>
            </a:extLst>
          </p:cNvPr>
          <p:cNvSpPr/>
          <p:nvPr/>
        </p:nvSpPr>
        <p:spPr>
          <a:xfrm>
            <a:off x="9631768" y="5101291"/>
            <a:ext cx="1161286" cy="837112"/>
          </a:xfrm>
          <a:prstGeom prst="foldedCorne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DE30798-B4AC-4A20-9C37-A745AFE25642}"/>
              </a:ext>
            </a:extLst>
          </p:cNvPr>
          <p:cNvSpPr/>
          <p:nvPr/>
        </p:nvSpPr>
        <p:spPr>
          <a:xfrm>
            <a:off x="1361973" y="4773327"/>
            <a:ext cx="6553127" cy="1412319"/>
          </a:xfrm>
          <a:custGeom>
            <a:avLst/>
            <a:gdLst>
              <a:gd name="connsiteX0" fmla="*/ 0 w 6553127"/>
              <a:gd name="connsiteY0" fmla="*/ 0 h 1412319"/>
              <a:gd name="connsiteX1" fmla="*/ 661270 w 6553127"/>
              <a:gd name="connsiteY1" fmla="*/ 0 h 1412319"/>
              <a:gd name="connsiteX2" fmla="*/ 1257009 w 6553127"/>
              <a:gd name="connsiteY2" fmla="*/ 0 h 1412319"/>
              <a:gd name="connsiteX3" fmla="*/ 1983810 w 6553127"/>
              <a:gd name="connsiteY3" fmla="*/ 0 h 1412319"/>
              <a:gd name="connsiteX4" fmla="*/ 2645080 w 6553127"/>
              <a:gd name="connsiteY4" fmla="*/ 0 h 1412319"/>
              <a:gd name="connsiteX5" fmla="*/ 3175288 w 6553127"/>
              <a:gd name="connsiteY5" fmla="*/ 0 h 1412319"/>
              <a:gd name="connsiteX6" fmla="*/ 3836558 w 6553127"/>
              <a:gd name="connsiteY6" fmla="*/ 0 h 1412319"/>
              <a:gd name="connsiteX7" fmla="*/ 4366766 w 6553127"/>
              <a:gd name="connsiteY7" fmla="*/ 0 h 1412319"/>
              <a:gd name="connsiteX8" fmla="*/ 4962504 w 6553127"/>
              <a:gd name="connsiteY8" fmla="*/ 0 h 1412319"/>
              <a:gd name="connsiteX9" fmla="*/ 5427181 w 6553127"/>
              <a:gd name="connsiteY9" fmla="*/ 0 h 1412319"/>
              <a:gd name="connsiteX10" fmla="*/ 6022919 w 6553127"/>
              <a:gd name="connsiteY10" fmla="*/ 0 h 1412319"/>
              <a:gd name="connsiteX11" fmla="*/ 6553127 w 6553127"/>
              <a:gd name="connsiteY11" fmla="*/ 0 h 1412319"/>
              <a:gd name="connsiteX12" fmla="*/ 6553127 w 6553127"/>
              <a:gd name="connsiteY12" fmla="*/ 499019 h 1412319"/>
              <a:gd name="connsiteX13" fmla="*/ 6553127 w 6553127"/>
              <a:gd name="connsiteY13" fmla="*/ 941546 h 1412319"/>
              <a:gd name="connsiteX14" fmla="*/ 6553127 w 6553127"/>
              <a:gd name="connsiteY14" fmla="*/ 1412319 h 1412319"/>
              <a:gd name="connsiteX15" fmla="*/ 6022919 w 6553127"/>
              <a:gd name="connsiteY15" fmla="*/ 1412319 h 1412319"/>
              <a:gd name="connsiteX16" fmla="*/ 5492712 w 6553127"/>
              <a:gd name="connsiteY16" fmla="*/ 1412319 h 1412319"/>
              <a:gd name="connsiteX17" fmla="*/ 5093567 w 6553127"/>
              <a:gd name="connsiteY17" fmla="*/ 1412319 h 1412319"/>
              <a:gd name="connsiteX18" fmla="*/ 4694422 w 6553127"/>
              <a:gd name="connsiteY18" fmla="*/ 1412319 h 1412319"/>
              <a:gd name="connsiteX19" fmla="*/ 4033152 w 6553127"/>
              <a:gd name="connsiteY19" fmla="*/ 1412319 h 1412319"/>
              <a:gd name="connsiteX20" fmla="*/ 3371882 w 6553127"/>
              <a:gd name="connsiteY20" fmla="*/ 1412319 h 1412319"/>
              <a:gd name="connsiteX21" fmla="*/ 2841674 w 6553127"/>
              <a:gd name="connsiteY21" fmla="*/ 1412319 h 1412319"/>
              <a:gd name="connsiteX22" fmla="*/ 2376998 w 6553127"/>
              <a:gd name="connsiteY22" fmla="*/ 1412319 h 1412319"/>
              <a:gd name="connsiteX23" fmla="*/ 1912322 w 6553127"/>
              <a:gd name="connsiteY23" fmla="*/ 1412319 h 1412319"/>
              <a:gd name="connsiteX24" fmla="*/ 1251052 w 6553127"/>
              <a:gd name="connsiteY24" fmla="*/ 1412319 h 1412319"/>
              <a:gd name="connsiteX25" fmla="*/ 851907 w 6553127"/>
              <a:gd name="connsiteY25" fmla="*/ 1412319 h 1412319"/>
              <a:gd name="connsiteX26" fmla="*/ 0 w 6553127"/>
              <a:gd name="connsiteY26" fmla="*/ 1412319 h 1412319"/>
              <a:gd name="connsiteX27" fmla="*/ 0 w 6553127"/>
              <a:gd name="connsiteY27" fmla="*/ 927423 h 1412319"/>
              <a:gd name="connsiteX28" fmla="*/ 0 w 6553127"/>
              <a:gd name="connsiteY28" fmla="*/ 499019 h 1412319"/>
              <a:gd name="connsiteX29" fmla="*/ 0 w 6553127"/>
              <a:gd name="connsiteY29" fmla="*/ 0 h 141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553127" h="1412319" extrusionOk="0">
                <a:moveTo>
                  <a:pt x="0" y="0"/>
                </a:moveTo>
                <a:cubicBezTo>
                  <a:pt x="317247" y="-70677"/>
                  <a:pt x="394379" y="69193"/>
                  <a:pt x="661270" y="0"/>
                </a:cubicBezTo>
                <a:cubicBezTo>
                  <a:pt x="928161" y="-69193"/>
                  <a:pt x="1104282" y="67911"/>
                  <a:pt x="1257009" y="0"/>
                </a:cubicBezTo>
                <a:cubicBezTo>
                  <a:pt x="1409736" y="-67911"/>
                  <a:pt x="1789233" y="21357"/>
                  <a:pt x="1983810" y="0"/>
                </a:cubicBezTo>
                <a:cubicBezTo>
                  <a:pt x="2178387" y="-21357"/>
                  <a:pt x="2447136" y="9259"/>
                  <a:pt x="2645080" y="0"/>
                </a:cubicBezTo>
                <a:cubicBezTo>
                  <a:pt x="2843024" y="-9259"/>
                  <a:pt x="2952079" y="50002"/>
                  <a:pt x="3175288" y="0"/>
                </a:cubicBezTo>
                <a:cubicBezTo>
                  <a:pt x="3398497" y="-50002"/>
                  <a:pt x="3545392" y="76972"/>
                  <a:pt x="3836558" y="0"/>
                </a:cubicBezTo>
                <a:cubicBezTo>
                  <a:pt x="4127724" y="-76972"/>
                  <a:pt x="4177561" y="25184"/>
                  <a:pt x="4366766" y="0"/>
                </a:cubicBezTo>
                <a:cubicBezTo>
                  <a:pt x="4555971" y="-25184"/>
                  <a:pt x="4764615" y="40215"/>
                  <a:pt x="4962504" y="0"/>
                </a:cubicBezTo>
                <a:cubicBezTo>
                  <a:pt x="5160393" y="-40215"/>
                  <a:pt x="5254432" y="1304"/>
                  <a:pt x="5427181" y="0"/>
                </a:cubicBezTo>
                <a:cubicBezTo>
                  <a:pt x="5599930" y="-1304"/>
                  <a:pt x="5739160" y="16824"/>
                  <a:pt x="6022919" y="0"/>
                </a:cubicBezTo>
                <a:cubicBezTo>
                  <a:pt x="6306678" y="-16824"/>
                  <a:pt x="6378099" y="27478"/>
                  <a:pt x="6553127" y="0"/>
                </a:cubicBezTo>
                <a:cubicBezTo>
                  <a:pt x="6576247" y="244311"/>
                  <a:pt x="6549730" y="253024"/>
                  <a:pt x="6553127" y="499019"/>
                </a:cubicBezTo>
                <a:cubicBezTo>
                  <a:pt x="6556524" y="745014"/>
                  <a:pt x="6512756" y="773086"/>
                  <a:pt x="6553127" y="941546"/>
                </a:cubicBezTo>
                <a:cubicBezTo>
                  <a:pt x="6593498" y="1110006"/>
                  <a:pt x="6515122" y="1259377"/>
                  <a:pt x="6553127" y="1412319"/>
                </a:cubicBezTo>
                <a:cubicBezTo>
                  <a:pt x="6382717" y="1467164"/>
                  <a:pt x="6283383" y="1357650"/>
                  <a:pt x="6022919" y="1412319"/>
                </a:cubicBezTo>
                <a:cubicBezTo>
                  <a:pt x="5762455" y="1466988"/>
                  <a:pt x="5697937" y="1403153"/>
                  <a:pt x="5492712" y="1412319"/>
                </a:cubicBezTo>
                <a:cubicBezTo>
                  <a:pt x="5287487" y="1421485"/>
                  <a:pt x="5225227" y="1371175"/>
                  <a:pt x="5093567" y="1412319"/>
                </a:cubicBezTo>
                <a:cubicBezTo>
                  <a:pt x="4961907" y="1453463"/>
                  <a:pt x="4799738" y="1407999"/>
                  <a:pt x="4694422" y="1412319"/>
                </a:cubicBezTo>
                <a:cubicBezTo>
                  <a:pt x="4589106" y="1416639"/>
                  <a:pt x="4280683" y="1357207"/>
                  <a:pt x="4033152" y="1412319"/>
                </a:cubicBezTo>
                <a:cubicBezTo>
                  <a:pt x="3785621" y="1467431"/>
                  <a:pt x="3609894" y="1398097"/>
                  <a:pt x="3371882" y="1412319"/>
                </a:cubicBezTo>
                <a:cubicBezTo>
                  <a:pt x="3133870" y="1426541"/>
                  <a:pt x="3096209" y="1403766"/>
                  <a:pt x="2841674" y="1412319"/>
                </a:cubicBezTo>
                <a:cubicBezTo>
                  <a:pt x="2587139" y="1420872"/>
                  <a:pt x="2572404" y="1380086"/>
                  <a:pt x="2376998" y="1412319"/>
                </a:cubicBezTo>
                <a:cubicBezTo>
                  <a:pt x="2181592" y="1444552"/>
                  <a:pt x="2060261" y="1359167"/>
                  <a:pt x="1912322" y="1412319"/>
                </a:cubicBezTo>
                <a:cubicBezTo>
                  <a:pt x="1764383" y="1465471"/>
                  <a:pt x="1496856" y="1395010"/>
                  <a:pt x="1251052" y="1412319"/>
                </a:cubicBezTo>
                <a:cubicBezTo>
                  <a:pt x="1005248" y="1429628"/>
                  <a:pt x="994487" y="1403911"/>
                  <a:pt x="851907" y="1412319"/>
                </a:cubicBezTo>
                <a:cubicBezTo>
                  <a:pt x="709328" y="1420727"/>
                  <a:pt x="382609" y="1402821"/>
                  <a:pt x="0" y="1412319"/>
                </a:cubicBezTo>
                <a:cubicBezTo>
                  <a:pt x="-32412" y="1305633"/>
                  <a:pt x="48574" y="1035679"/>
                  <a:pt x="0" y="927423"/>
                </a:cubicBezTo>
                <a:cubicBezTo>
                  <a:pt x="-48574" y="819167"/>
                  <a:pt x="49775" y="603086"/>
                  <a:pt x="0" y="499019"/>
                </a:cubicBezTo>
                <a:cubicBezTo>
                  <a:pt x="-49775" y="394952"/>
                  <a:pt x="32467" y="104124"/>
                  <a:pt x="0" y="0"/>
                </a:cubicBezTo>
                <a:close/>
              </a:path>
            </a:pathLst>
          </a:custGeom>
          <a:noFill/>
          <a:ln w="28575">
            <a:solidFill>
              <a:schemeClr val="bg2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309827267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41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12" grpId="0" animBg="1"/>
      <p:bldP spid="17" grpId="0" animBg="1"/>
      <p:bldP spid="22" grpId="0" animBg="1"/>
      <p:bldP spid="2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04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709142" y="2779286"/>
              <a:ext cx="9592822" cy="208532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dirty="0"/>
                <a:t>Create </a:t>
              </a:r>
              <a:r>
                <a:rPr lang="en-US" sz="5400" b="1" dirty="0" err="1"/>
                <a:t>ReplicationController</a:t>
              </a:r>
              <a:r>
                <a:rPr lang="en-US" sz="5400" b="1" dirty="0"/>
                <a:t> from Yaml file?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9399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5CEED-C7EA-4DF0-B6FB-05AEDE17F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78502"/>
            <a:ext cx="7880253" cy="400265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AF94C4-85E1-41D1-9359-62DB6344CF82}"/>
              </a:ext>
            </a:extLst>
          </p:cNvPr>
          <p:cNvSpPr/>
          <p:nvPr/>
        </p:nvSpPr>
        <p:spPr>
          <a:xfrm>
            <a:off x="345234" y="4717148"/>
            <a:ext cx="6396942" cy="171410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root@master1</a:t>
            </a:r>
            <a:r>
              <a:rPr lang="en-US" dirty="0"/>
              <a:t> ~]# kubectl get pods</a:t>
            </a: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READY   STATUS    RESTARTS   AGE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pod/nginx-99bbt   1/1     Running   0          39s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pod/nginx-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hfrvf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39s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pod/nginx-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nbzzz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39s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4EB441-BE1B-4C8D-859E-3BCF646951D0}"/>
              </a:ext>
            </a:extLst>
          </p:cNvPr>
          <p:cNvSpPr/>
          <p:nvPr/>
        </p:nvSpPr>
        <p:spPr>
          <a:xfrm>
            <a:off x="297667" y="375580"/>
            <a:ext cx="8158480" cy="113433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/>
              <a:t>[root@master1 ~]# </a:t>
            </a:r>
            <a:r>
              <a:rPr lang="en-US" dirty="0">
                <a:solidFill>
                  <a:schemeClr val="accent1"/>
                </a:solidFill>
              </a:rPr>
              <a:t> kubectl apply -f https://k8s.io/examples/controllers/replication.yaml</a:t>
            </a:r>
            <a:endParaRPr lang="en-US" sz="1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800" dirty="0" err="1"/>
              <a:t>replicaset.apps</a:t>
            </a:r>
            <a:r>
              <a:rPr lang="en-US" sz="1800" dirty="0"/>
              <a:t>/frontend created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0FD091-829C-46C9-A2D5-0D31FDB0BDF3}"/>
              </a:ext>
            </a:extLst>
          </p:cNvPr>
          <p:cNvSpPr/>
          <p:nvPr/>
        </p:nvSpPr>
        <p:spPr>
          <a:xfrm>
            <a:off x="302828" y="1810533"/>
            <a:ext cx="6439348" cy="113433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/>
              <a:t>[root@master1 data]# </a:t>
            </a:r>
            <a:r>
              <a:rPr lang="en-US" sz="1800" dirty="0">
                <a:solidFill>
                  <a:schemeClr val="accent1"/>
                </a:solidFill>
              </a:rPr>
              <a:t>kubectl get </a:t>
            </a:r>
            <a:r>
              <a:rPr lang="en-US" dirty="0" err="1">
                <a:solidFill>
                  <a:schemeClr val="accent1"/>
                </a:solidFill>
              </a:rPr>
              <a:t>replicationcontrollers</a:t>
            </a:r>
            <a:endParaRPr lang="en-US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DESIRED   CURRENT   READY   AGE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     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3         3         3       9m17s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2FFD7E-8E61-49B9-B5B5-75FD45BCD703}"/>
              </a:ext>
            </a:extLst>
          </p:cNvPr>
          <p:cNvSpPr/>
          <p:nvPr/>
        </p:nvSpPr>
        <p:spPr>
          <a:xfrm>
            <a:off x="1955724" y="645025"/>
            <a:ext cx="657225" cy="2977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09D17E-247D-4C44-8F31-5BF760E085B8}"/>
              </a:ext>
            </a:extLst>
          </p:cNvPr>
          <p:cNvSpPr/>
          <p:nvPr/>
        </p:nvSpPr>
        <p:spPr>
          <a:xfrm>
            <a:off x="351734" y="2066119"/>
            <a:ext cx="1208601" cy="6100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1AB597-6807-46D2-B9E3-902B9EE964D0}"/>
              </a:ext>
            </a:extLst>
          </p:cNvPr>
          <p:cNvSpPr/>
          <p:nvPr/>
        </p:nvSpPr>
        <p:spPr>
          <a:xfrm>
            <a:off x="1748702" y="2077088"/>
            <a:ext cx="1157979" cy="6282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76CA02-583F-43F3-8FA4-C54FA3EAE97E}"/>
              </a:ext>
            </a:extLst>
          </p:cNvPr>
          <p:cNvSpPr/>
          <p:nvPr/>
        </p:nvSpPr>
        <p:spPr>
          <a:xfrm>
            <a:off x="3078226" y="2063588"/>
            <a:ext cx="1157979" cy="6282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6519E43-0CF6-4A2A-9EEA-3A23539BE3CB}"/>
              </a:ext>
            </a:extLst>
          </p:cNvPr>
          <p:cNvSpPr/>
          <p:nvPr/>
        </p:nvSpPr>
        <p:spPr>
          <a:xfrm>
            <a:off x="4341876" y="2046912"/>
            <a:ext cx="1157979" cy="6282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A7E3D0C-CF4C-4064-9C97-C01C18C3B258}"/>
              </a:ext>
            </a:extLst>
          </p:cNvPr>
          <p:cNvSpPr txBox="1">
            <a:spLocks/>
          </p:cNvSpPr>
          <p:nvPr/>
        </p:nvSpPr>
        <p:spPr>
          <a:xfrm>
            <a:off x="3216048" y="3113533"/>
            <a:ext cx="9000744" cy="17141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79365E-98B1-4673-B58B-928BF6FD604C}"/>
              </a:ext>
            </a:extLst>
          </p:cNvPr>
          <p:cNvSpPr/>
          <p:nvPr/>
        </p:nvSpPr>
        <p:spPr>
          <a:xfrm>
            <a:off x="302828" y="3347271"/>
            <a:ext cx="6439348" cy="113433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[root@master1 ~]# kubectl get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rc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DESIRED   CURRENT   READY   AGE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Nginx       3         3         3       2m19s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77698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  <p:bldP spid="1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658368" y="1037063"/>
            <a:ext cx="10693573" cy="486386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05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952981" y="2779286"/>
              <a:ext cx="9348983" cy="208532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dirty="0"/>
                <a:t>How to </a:t>
              </a:r>
              <a:r>
                <a:rPr lang="en-US" sz="4800" b="1" dirty="0"/>
                <a:t>check</a:t>
              </a:r>
              <a:r>
                <a:rPr lang="en-US" sz="5400" b="1" dirty="0"/>
                <a:t> </a:t>
              </a:r>
              <a:r>
                <a:rPr lang="en-US" sz="5400" b="1" dirty="0" err="1"/>
                <a:t>ReplicationController</a:t>
              </a:r>
              <a:r>
                <a:rPr lang="en-US" sz="5400" b="1" dirty="0"/>
                <a:t> / </a:t>
              </a:r>
              <a:r>
                <a:rPr lang="en-US" sz="5400" b="1" dirty="0" err="1"/>
                <a:t>rc</a:t>
              </a:r>
              <a:r>
                <a:rPr lang="en-US" sz="5400" b="1" dirty="0"/>
                <a:t> 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07451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1A1C8-2FC7-4DE3-A14A-4D70CA341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097" y="154745"/>
            <a:ext cx="8406819" cy="6703255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sz="2000" dirty="0"/>
              <a:t>[root@master1 ~]#   </a:t>
            </a:r>
            <a:r>
              <a:rPr lang="en-US" sz="4500" b="1" dirty="0"/>
              <a:t>kubectl describe </a:t>
            </a:r>
            <a:r>
              <a:rPr lang="en-US" sz="4500" b="1" dirty="0" err="1"/>
              <a:t>rc</a:t>
            </a:r>
            <a:r>
              <a:rPr lang="en-US" sz="4500" b="1" dirty="0"/>
              <a:t>/nginx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Name:         nginx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Namespace:    default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Selector:     app=nginx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Labels:       app=nginx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Annotations: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Replicas:     3 current / 3 desired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Pods Status:  3 Running / 0 Waiting / 0 Succeeded / 0 Failed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Pod Template: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Labels:  app=nginx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Containers: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nginx: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Image:        nginx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Port:         80/TCP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Host Port:    0/TCP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Environment: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Mounts:     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Volumes:        &lt;none&gt;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Events: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Type    Reason            Age    From                    Message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----    ------            ----   ----                    -------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Normal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SuccessfulCreate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6m42s  replication-controller  Created pod: nginx-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hfrvf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Normal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SuccessfulCreate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6m42s  replication-controller  Created pod: nginx-99bbt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Normal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SuccessfulCreate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6m42s  replication-controller  Created pod: nginx-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nbzzz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[root@master1 ~]# 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CF23B6-E17D-4B12-AFAB-BA6EB4A33766}"/>
              </a:ext>
            </a:extLst>
          </p:cNvPr>
          <p:cNvSpPr/>
          <p:nvPr/>
        </p:nvSpPr>
        <p:spPr>
          <a:xfrm>
            <a:off x="472786" y="944447"/>
            <a:ext cx="2691125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17A33F-C61B-4888-B359-B5D96FBAD6FC}"/>
              </a:ext>
            </a:extLst>
          </p:cNvPr>
          <p:cNvSpPr/>
          <p:nvPr/>
        </p:nvSpPr>
        <p:spPr>
          <a:xfrm>
            <a:off x="436096" y="1796912"/>
            <a:ext cx="3712158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DC13329-A62C-42E9-9E50-07522784527F}"/>
              </a:ext>
            </a:extLst>
          </p:cNvPr>
          <p:cNvSpPr/>
          <p:nvPr/>
        </p:nvSpPr>
        <p:spPr>
          <a:xfrm>
            <a:off x="620574" y="2599330"/>
            <a:ext cx="2538456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DAA176-9499-4D32-B452-501C74B21332}"/>
              </a:ext>
            </a:extLst>
          </p:cNvPr>
          <p:cNvSpPr/>
          <p:nvPr/>
        </p:nvSpPr>
        <p:spPr>
          <a:xfrm>
            <a:off x="805053" y="3680792"/>
            <a:ext cx="2169499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6E65F2-411E-4AF8-AE92-C7E3BED14953}"/>
              </a:ext>
            </a:extLst>
          </p:cNvPr>
          <p:cNvSpPr/>
          <p:nvPr/>
        </p:nvSpPr>
        <p:spPr>
          <a:xfrm>
            <a:off x="588766" y="5181494"/>
            <a:ext cx="8254149" cy="15611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9F32AA-0974-43EC-9698-53A1A7F95261}"/>
              </a:ext>
            </a:extLst>
          </p:cNvPr>
          <p:cNvSpPr/>
          <p:nvPr/>
        </p:nvSpPr>
        <p:spPr>
          <a:xfrm>
            <a:off x="472786" y="492687"/>
            <a:ext cx="2538456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EF8A13-5B7D-431C-879F-9607E9B2A8B1}"/>
              </a:ext>
            </a:extLst>
          </p:cNvPr>
          <p:cNvSpPr/>
          <p:nvPr/>
        </p:nvSpPr>
        <p:spPr>
          <a:xfrm>
            <a:off x="436097" y="1309263"/>
            <a:ext cx="2691125" cy="2864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D8CE3-F451-4CC0-8AD8-6EA112B26754}"/>
              </a:ext>
            </a:extLst>
          </p:cNvPr>
          <p:cNvSpPr/>
          <p:nvPr/>
        </p:nvSpPr>
        <p:spPr>
          <a:xfrm>
            <a:off x="1402230" y="5251687"/>
            <a:ext cx="1853926" cy="147196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50FE439-A15B-4F2B-937D-2674FD792AAF}"/>
              </a:ext>
            </a:extLst>
          </p:cNvPr>
          <p:cNvSpPr/>
          <p:nvPr/>
        </p:nvSpPr>
        <p:spPr>
          <a:xfrm>
            <a:off x="6185209" y="5220142"/>
            <a:ext cx="2568498" cy="1471961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12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9" grpId="0" animBg="1"/>
      <p:bldP spid="9" grpId="1" animBg="1"/>
      <p:bldP spid="10" grpId="0" animBg="1"/>
      <p:bldP spid="10" grpId="1" animBg="1"/>
      <p:bldP spid="12" grpId="0" animBg="1"/>
      <p:bldP spid="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658368" y="1037063"/>
            <a:ext cx="10753344" cy="486386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06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561542" y="2779286"/>
              <a:ext cx="9312755" cy="208532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dirty="0"/>
                <a:t>What happen if one pod goes down?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53518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5CEED-C7EA-4DF0-B6FB-05AEDE17F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596" y="2040489"/>
            <a:ext cx="9511990" cy="400265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r>
              <a:rPr lang="en-US" sz="900" dirty="0"/>
              <a:t>[root@master1 ~]# </a:t>
            </a:r>
            <a:r>
              <a:rPr lang="en-US" sz="2300" dirty="0"/>
              <a:t>kubectl delete </a:t>
            </a:r>
            <a:r>
              <a:rPr lang="en-US" sz="2300" b="1" dirty="0"/>
              <a:t>pod/nginx-</a:t>
            </a:r>
            <a:r>
              <a:rPr lang="en-US" sz="2300" b="1" dirty="0" err="1"/>
              <a:t>nbzzz</a:t>
            </a:r>
            <a:r>
              <a:rPr lang="en-US" sz="2300" dirty="0"/>
              <a:t> </a:t>
            </a:r>
          </a:p>
          <a:p>
            <a:pPr marL="0" indent="0">
              <a:buNone/>
            </a:pPr>
            <a:r>
              <a:rPr lang="en-US" sz="2300" dirty="0"/>
              <a:t>pod "nginx-</a:t>
            </a:r>
            <a:r>
              <a:rPr lang="en-US" sz="2300" dirty="0" err="1"/>
              <a:t>nbzzz</a:t>
            </a:r>
            <a:r>
              <a:rPr lang="en-US" sz="2300" dirty="0"/>
              <a:t>" deleted</a:t>
            </a:r>
          </a:p>
          <a:p>
            <a:pPr marL="0" indent="0">
              <a:buNone/>
            </a:pPr>
            <a:endParaRPr lang="en-US" sz="2300" dirty="0"/>
          </a:p>
          <a:p>
            <a:pPr marL="0" indent="0">
              <a:buNone/>
            </a:pPr>
            <a:r>
              <a:rPr lang="en-US" sz="900" dirty="0"/>
              <a:t>[</a:t>
            </a:r>
            <a:r>
              <a:rPr lang="en-US" sz="900" dirty="0" err="1"/>
              <a:t>root@master1</a:t>
            </a:r>
            <a:r>
              <a:rPr lang="en-US" sz="900" dirty="0"/>
              <a:t> ~]#    </a:t>
            </a:r>
            <a:r>
              <a:rPr lang="en-US" sz="2300" dirty="0">
                <a:solidFill>
                  <a:schemeClr val="accent1"/>
                </a:solidFill>
              </a:rPr>
              <a:t>kubectl get pods</a:t>
            </a:r>
          </a:p>
          <a:p>
            <a:pPr marL="0" indent="0">
              <a:buNone/>
            </a:pP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READY   STATUS    RESTARTS   AGE</a:t>
            </a:r>
          </a:p>
          <a:p>
            <a:pPr marL="0" indent="0">
              <a:buNone/>
            </a:pP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nginx-99bbt      1/1     Running   0          61s</a:t>
            </a:r>
          </a:p>
          <a:p>
            <a:pPr marL="0" indent="0">
              <a:buNone/>
            </a:pP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nginx-</a:t>
            </a:r>
            <a:r>
              <a:rPr lang="en-US" sz="23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hfrvf</a:t>
            </a: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      1/1     Running   0          61s</a:t>
            </a:r>
          </a:p>
          <a:p>
            <a:pPr marL="0" indent="0">
              <a:buNone/>
            </a:pP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nginx-rtw4d      1/1     Running   0          6s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AF94C4-85E1-41D1-9359-62DB6344CF82}"/>
              </a:ext>
            </a:extLst>
          </p:cNvPr>
          <p:cNvSpPr/>
          <p:nvPr/>
        </p:nvSpPr>
        <p:spPr>
          <a:xfrm>
            <a:off x="419534" y="952720"/>
            <a:ext cx="10080703" cy="165666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sz="2000" dirty="0"/>
              <a:t>[</a:t>
            </a:r>
            <a:r>
              <a:rPr lang="en-US" sz="2000" dirty="0" err="1"/>
              <a:t>root@master1</a:t>
            </a:r>
            <a:r>
              <a:rPr lang="en-US" sz="2000" dirty="0"/>
              <a:t> ~]# kubectl get pods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READY   STATUS    RESTARTS   AGE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pod/nginx-99bbt   1/1     Running   0          39s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pod/nginx-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hfrvf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39s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pod/nginx-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nbzzz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1/1     Running   0          39s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CAAD11-CCC7-4CC5-9C53-FDF7A0AC9FEE}"/>
              </a:ext>
            </a:extLst>
          </p:cNvPr>
          <p:cNvSpPr/>
          <p:nvPr/>
        </p:nvSpPr>
        <p:spPr>
          <a:xfrm>
            <a:off x="419534" y="2077244"/>
            <a:ext cx="2490934" cy="4446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3F5788-F5DD-4B88-B638-B52B05EFE418}"/>
              </a:ext>
            </a:extLst>
          </p:cNvPr>
          <p:cNvSpPr/>
          <p:nvPr/>
        </p:nvSpPr>
        <p:spPr>
          <a:xfrm>
            <a:off x="2750102" y="2818542"/>
            <a:ext cx="2011469" cy="35955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A19794-C490-4D49-9D7A-5AC04276454D}"/>
              </a:ext>
            </a:extLst>
          </p:cNvPr>
          <p:cNvSpPr/>
          <p:nvPr/>
        </p:nvSpPr>
        <p:spPr>
          <a:xfrm>
            <a:off x="189571" y="5480712"/>
            <a:ext cx="2447979" cy="4041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322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 animBg="1"/>
      <p:bldP spid="14" grpId="0" animBg="1"/>
      <p:bldP spid="1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658368" y="1037063"/>
            <a:ext cx="10693573" cy="486386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06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2248766" y="2955765"/>
              <a:ext cx="8452726" cy="208532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dirty="0"/>
                <a:t>How to upgrade the </a:t>
              </a:r>
              <a:r>
                <a:rPr lang="en-US" sz="5400" b="1" dirty="0" err="1"/>
                <a:t>replicationcontroller</a:t>
              </a:r>
              <a:r>
                <a:rPr lang="en-US" sz="5400" b="1" dirty="0"/>
                <a:t> / </a:t>
              </a:r>
              <a:r>
                <a:rPr lang="en-US" sz="5400" b="1" dirty="0" err="1"/>
                <a:t>rc</a:t>
              </a:r>
              <a:r>
                <a:rPr lang="en-US" sz="5400" b="1" dirty="0"/>
                <a:t>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0559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ptagon 3">
            <a:extLst>
              <a:ext uri="{FF2B5EF4-FFF2-40B4-BE49-F238E27FC236}">
                <a16:creationId xmlns:a16="http://schemas.microsoft.com/office/drawing/2014/main" id="{0E95C9D8-7443-4D45-88D2-67D55E8445A4}"/>
              </a:ext>
            </a:extLst>
          </p:cNvPr>
          <p:cNvSpPr/>
          <p:nvPr/>
        </p:nvSpPr>
        <p:spPr>
          <a:xfrm>
            <a:off x="10853287" y="87011"/>
            <a:ext cx="1203158" cy="1264702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EB3D2A-EECF-400D-9979-432559973B9B}"/>
              </a:ext>
            </a:extLst>
          </p:cNvPr>
          <p:cNvSpPr/>
          <p:nvPr/>
        </p:nvSpPr>
        <p:spPr>
          <a:xfrm>
            <a:off x="11170921" y="681789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FB8236-F9F9-4989-BD2A-78207D66B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4714"/>
            <a:ext cx="10013329" cy="1264702"/>
          </a:xfrm>
        </p:spPr>
        <p:txBody>
          <a:bodyPr>
            <a:normAutofit fontScale="90000"/>
          </a:bodyPr>
          <a:lstStyle/>
          <a:p>
            <a:r>
              <a:rPr lang="en-US" dirty="0"/>
              <a:t>Why we use </a:t>
            </a:r>
            <a:r>
              <a:rPr lang="en-US" dirty="0" err="1"/>
              <a:t>ReplicationController</a:t>
            </a:r>
            <a:r>
              <a:rPr lang="en-US" dirty="0"/>
              <a:t>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42C3A5-BA26-47AB-94F5-3B04C8E7AA44}"/>
              </a:ext>
            </a:extLst>
          </p:cNvPr>
          <p:cNvSpPr/>
          <p:nvPr/>
        </p:nvSpPr>
        <p:spPr>
          <a:xfrm>
            <a:off x="11078678" y="789271"/>
            <a:ext cx="567890" cy="4042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FF37E4-4F7F-4F49-920E-08330AF34BC5}"/>
              </a:ext>
            </a:extLst>
          </p:cNvPr>
          <p:cNvSpPr/>
          <p:nvPr/>
        </p:nvSpPr>
        <p:spPr>
          <a:xfrm>
            <a:off x="11290437" y="519764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A72820-E533-4F20-9E53-B14D1BCC2774}"/>
              </a:ext>
            </a:extLst>
          </p:cNvPr>
          <p:cNvSpPr txBox="1"/>
          <p:nvPr/>
        </p:nvSpPr>
        <p:spPr>
          <a:xfrm>
            <a:off x="11170921" y="1086050"/>
            <a:ext cx="567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rs</a:t>
            </a:r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B9FACB-E240-452F-A8A0-A9A0AC56BB6F}"/>
              </a:ext>
            </a:extLst>
          </p:cNvPr>
          <p:cNvSpPr txBox="1"/>
          <p:nvPr/>
        </p:nvSpPr>
        <p:spPr>
          <a:xfrm>
            <a:off x="574431" y="2348964"/>
            <a:ext cx="42320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</a:t>
            </a:r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–f &lt;pod yaml&gt;</a:t>
            </a:r>
          </a:p>
        </p:txBody>
      </p:sp>
      <p:sp>
        <p:nvSpPr>
          <p:cNvPr id="18" name="Heptagon 17">
            <a:extLst>
              <a:ext uri="{FF2B5EF4-FFF2-40B4-BE49-F238E27FC236}">
                <a16:creationId xmlns:a16="http://schemas.microsoft.com/office/drawing/2014/main" id="{D7B673CE-3882-4670-80F4-F1F2A8D417BF}"/>
              </a:ext>
            </a:extLst>
          </p:cNvPr>
          <p:cNvSpPr/>
          <p:nvPr/>
        </p:nvSpPr>
        <p:spPr>
          <a:xfrm>
            <a:off x="1096751" y="3116867"/>
            <a:ext cx="2458785" cy="204567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6F14B2-647A-4BBE-A895-C779982AFB34}"/>
              </a:ext>
            </a:extLst>
          </p:cNvPr>
          <p:cNvSpPr txBox="1"/>
          <p:nvPr/>
        </p:nvSpPr>
        <p:spPr>
          <a:xfrm>
            <a:off x="1980162" y="4743704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pic>
        <p:nvPicPr>
          <p:cNvPr id="20" name="Picture 19" descr="docker-image">
            <a:extLst>
              <a:ext uri="{FF2B5EF4-FFF2-40B4-BE49-F238E27FC236}">
                <a16:creationId xmlns:a16="http://schemas.microsoft.com/office/drawing/2014/main" id="{C9BF2865-3E05-40F8-B703-9813F4E36E39}"/>
              </a:ext>
            </a:extLst>
          </p:cNvPr>
          <p:cNvPicPr>
            <a:picLocks noGrp="1" noChangeAspect="1"/>
          </p:cNvPicPr>
          <p:nvPr isPhoto="1"/>
        </p:nvPicPr>
        <p:blipFill rotWithShape="1"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2" t="2200" r="650"/>
          <a:stretch/>
        </p:blipFill>
        <p:spPr>
          <a:xfrm>
            <a:off x="1492090" y="3619798"/>
            <a:ext cx="1668106" cy="1039814"/>
          </a:xfrm>
          <a:prstGeom prst="rect">
            <a:avLst/>
          </a:prstGeom>
        </p:spPr>
      </p:pic>
      <p:sp>
        <p:nvSpPr>
          <p:cNvPr id="21" name="Cube1">
            <a:extLst>
              <a:ext uri="{FF2B5EF4-FFF2-40B4-BE49-F238E27FC236}">
                <a16:creationId xmlns:a16="http://schemas.microsoft.com/office/drawing/2014/main" id="{230842E5-4B9D-4288-A358-EEEAE847CCE6}"/>
              </a:ext>
            </a:extLst>
          </p:cNvPr>
          <p:cNvSpPr/>
          <p:nvPr/>
        </p:nvSpPr>
        <p:spPr>
          <a:xfrm>
            <a:off x="1492090" y="3542268"/>
            <a:ext cx="1689158" cy="1290025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4" name="3D Model 23" descr="Red Multiplication sign">
                <a:extLst>
                  <a:ext uri="{FF2B5EF4-FFF2-40B4-BE49-F238E27FC236}">
                    <a16:creationId xmlns:a16="http://schemas.microsoft.com/office/drawing/2014/main" id="{E47F7D61-0BE7-433A-8726-9B8EA1B267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51244619"/>
                  </p:ext>
                </p:extLst>
              </p:nvPr>
            </p:nvGraphicFramePr>
            <p:xfrm>
              <a:off x="1389389" y="3309254"/>
              <a:ext cx="1894559" cy="192173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94559" cy="1921736"/>
                    </a:xfrm>
                    <a:prstGeom prst="rect">
                      <a:avLst/>
                    </a:prstGeom>
                  </am3d:spPr>
                  <am3d:camera>
                    <am3d:pos x="0" y="0" z="665695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567641" d="1000000"/>
                    <am3d:preTrans dx="-6" dy="-17961074" dz="1699"/>
                    <am3d:scale>
                      <am3d:sx n="1000000" d="1000000"/>
                      <am3d:sy n="1000000" d="1000000"/>
                      <am3d:sz n="1000000" d="1000000"/>
                    </am3d:scale>
                    <am3d:rot ax="694638" ay="1268306" az="25350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6368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4" name="3D Model 23" descr="Red Multiplication sign">
                <a:extLst>
                  <a:ext uri="{FF2B5EF4-FFF2-40B4-BE49-F238E27FC236}">
                    <a16:creationId xmlns:a16="http://schemas.microsoft.com/office/drawing/2014/main" id="{E47F7D61-0BE7-433A-8726-9B8EA1B267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89389" y="3309254"/>
                <a:ext cx="1894559" cy="192173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734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21" presetClass="entr" presetSubtype="1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7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xit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2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0" grpId="0"/>
      <p:bldP spid="17" grpId="0"/>
      <p:bldP spid="18" grpId="0" animBg="1"/>
      <p:bldP spid="18" grpId="1" animBg="1"/>
      <p:bldP spid="18" grpId="2" animBg="1"/>
      <p:bldP spid="19" grpId="0"/>
      <p:bldP spid="19" grpId="1"/>
      <p:bldP spid="19" grpId="2"/>
      <p:bldP spid="21" grpId="0" animBg="1"/>
      <p:bldP spid="21" grpId="1" animBg="1"/>
      <p:bldP spid="21" grpId="2" animBg="1"/>
      <p:bldP spid="21" grpId="3" animBg="1"/>
      <p:bldP spid="21" grpId="4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0B595-31A3-459C-9385-0A5535E8B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385" y="167268"/>
            <a:ext cx="11030415" cy="6009695"/>
          </a:xfrm>
        </p:spPr>
        <p:txBody>
          <a:bodyPr/>
          <a:lstStyle/>
          <a:p>
            <a:r>
              <a:rPr lang="en-US" dirty="0"/>
              <a:t>Update from YAML file.</a:t>
            </a:r>
          </a:p>
          <a:p>
            <a:r>
              <a:rPr lang="en-US" dirty="0"/>
              <a:t>From command line.</a:t>
            </a:r>
          </a:p>
          <a:p>
            <a:endParaRPr lang="en-US" dirty="0"/>
          </a:p>
          <a:p>
            <a:r>
              <a:rPr lang="en-US" dirty="0"/>
              <a:t>Upgrade the NGINX from 1.14.1 to 1.14.2</a:t>
            </a:r>
          </a:p>
          <a:p>
            <a:r>
              <a:rPr lang="en-US" dirty="0"/>
              <a:t>kubectl set image </a:t>
            </a:r>
            <a:r>
              <a:rPr lang="en-US" dirty="0" err="1"/>
              <a:t>replicationcontroller</a:t>
            </a:r>
            <a:r>
              <a:rPr lang="en-US" dirty="0"/>
              <a:t> frontend nginx=nginx:1.14.2 </a:t>
            </a:r>
          </a:p>
          <a:p>
            <a:endParaRPr lang="en-US" dirty="0"/>
          </a:p>
          <a:p>
            <a:r>
              <a:rPr lang="en-US" dirty="0"/>
              <a:t>kubectl set image resource type (</a:t>
            </a:r>
            <a:r>
              <a:rPr lang="en-US" dirty="0" err="1">
                <a:solidFill>
                  <a:schemeClr val="accent1"/>
                </a:solidFill>
              </a:rPr>
              <a:t>replicationcontroller</a:t>
            </a:r>
            <a:r>
              <a:rPr lang="en-US" dirty="0"/>
              <a:t>) Name of RC(</a:t>
            </a:r>
            <a:r>
              <a:rPr lang="en-US" dirty="0">
                <a:solidFill>
                  <a:schemeClr val="accent1"/>
                </a:solidFill>
              </a:rPr>
              <a:t>frontend</a:t>
            </a:r>
            <a:r>
              <a:rPr lang="en-US" dirty="0"/>
              <a:t>) </a:t>
            </a:r>
            <a:r>
              <a:rPr lang="en-US" dirty="0" err="1"/>
              <a:t>Containername</a:t>
            </a:r>
            <a:r>
              <a:rPr lang="en-US" dirty="0"/>
              <a:t>(</a:t>
            </a:r>
            <a:r>
              <a:rPr lang="en-US" dirty="0">
                <a:solidFill>
                  <a:schemeClr val="accent1"/>
                </a:solidFill>
              </a:rPr>
              <a:t>nginx</a:t>
            </a:r>
            <a:r>
              <a:rPr lang="en-US" dirty="0"/>
              <a:t> )=New Image (</a:t>
            </a:r>
            <a:r>
              <a:rPr lang="en-US" dirty="0">
                <a:solidFill>
                  <a:schemeClr val="accent1"/>
                </a:solidFill>
              </a:rPr>
              <a:t>nginx:1.14.2 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We need to delete the existing pod manually and then recreate it.</a:t>
            </a:r>
          </a:p>
        </p:txBody>
      </p:sp>
    </p:spTree>
    <p:extLst>
      <p:ext uri="{BB962C8B-B14F-4D97-AF65-F5344CB8AC3E}">
        <p14:creationId xmlns:p14="http://schemas.microsoft.com/office/powerpoint/2010/main" val="261126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658368" y="1037063"/>
            <a:ext cx="10693573" cy="486386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07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2248766" y="2955765"/>
              <a:ext cx="8452726" cy="208532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dirty="0"/>
                <a:t>How to delete the </a:t>
              </a:r>
              <a:r>
                <a:rPr lang="en-US" sz="5400" b="1" dirty="0" err="1"/>
                <a:t>ReplicationController</a:t>
              </a:r>
              <a:r>
                <a:rPr lang="en-US" sz="5400" b="1" dirty="0"/>
                <a:t> / </a:t>
              </a:r>
              <a:r>
                <a:rPr lang="en-US" sz="5400" b="1" dirty="0" err="1"/>
                <a:t>rc</a:t>
              </a:r>
              <a:r>
                <a:rPr lang="en-US" sz="5400" b="1" dirty="0"/>
                <a:t>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27107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66844-AF37-450D-ACFD-0C59D05F8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2064"/>
            <a:ext cx="10515600" cy="56648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[root@master1 ~]# kubectl delete </a:t>
            </a:r>
            <a:r>
              <a:rPr lang="en-US" sz="3200" dirty="0" err="1"/>
              <a:t>replicationcontrollers</a:t>
            </a:r>
            <a:r>
              <a:rPr lang="en-US" sz="3200" dirty="0"/>
              <a:t>  nginx </a:t>
            </a:r>
          </a:p>
          <a:p>
            <a:pPr marL="0" indent="0">
              <a:buNone/>
            </a:pPr>
            <a:r>
              <a:rPr lang="en-US" sz="3200" dirty="0" err="1"/>
              <a:t>replicationcontroller</a:t>
            </a:r>
            <a:r>
              <a:rPr lang="en-US" sz="3200" dirty="0"/>
              <a:t> "nginx" deleted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[root@master1 data]# kubectl get </a:t>
            </a:r>
            <a:r>
              <a:rPr lang="en-US" sz="3200" dirty="0" err="1"/>
              <a:t>rc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No resources found in default namespace.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[</a:t>
            </a:r>
            <a:r>
              <a:rPr lang="en-US" sz="3200" dirty="0" err="1"/>
              <a:t>root@master1</a:t>
            </a:r>
            <a:r>
              <a:rPr lang="en-US" sz="3200" dirty="0"/>
              <a:t> ~]# kubectl get pods</a:t>
            </a:r>
          </a:p>
          <a:p>
            <a:pPr marL="0" indent="0">
              <a:buNone/>
            </a:pPr>
            <a:r>
              <a:rPr lang="en-US" sz="3200" dirty="0"/>
              <a:t>No resources found in default namespace.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429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658368" y="1037063"/>
            <a:ext cx="10693573" cy="486386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08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2515450" y="2631687"/>
              <a:ext cx="8139663" cy="2085321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5400" b="1" dirty="0"/>
                <a:t>When to use a </a:t>
              </a:r>
              <a:r>
                <a:rPr lang="en-US" sz="5400" b="1" dirty="0" err="1"/>
                <a:t>ReplicationController</a:t>
              </a:r>
              <a:r>
                <a:rPr lang="en-US" sz="5400" b="1" dirty="0"/>
                <a:t> / </a:t>
              </a:r>
              <a:r>
                <a:rPr lang="en-US" sz="5400" b="1" dirty="0" err="1"/>
                <a:t>rc</a:t>
              </a:r>
              <a:r>
                <a:rPr lang="en-US" sz="5400" b="1" dirty="0"/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18911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9ABA9-83D7-48DA-9503-E7FF1974D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3984"/>
            <a:ext cx="10515600" cy="5542979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 err="1"/>
              <a:t>ReplicationController</a:t>
            </a:r>
            <a:r>
              <a:rPr lang="en-US" dirty="0"/>
              <a:t> ensures that a specified number of pod replicas are running at any given time. </a:t>
            </a:r>
          </a:p>
          <a:p>
            <a:r>
              <a:rPr lang="en-US" dirty="0"/>
              <a:t>We can upgrade the PODs.</a:t>
            </a:r>
          </a:p>
          <a:p>
            <a:r>
              <a:rPr lang="en-US" dirty="0"/>
              <a:t>The </a:t>
            </a:r>
            <a:r>
              <a:rPr lang="en-US" dirty="0" err="1"/>
              <a:t>ReplicationController</a:t>
            </a:r>
            <a:r>
              <a:rPr lang="en-US" dirty="0"/>
              <a:t> is forever constrained to this narrow responsibility. </a:t>
            </a:r>
          </a:p>
          <a:p>
            <a:r>
              <a:rPr lang="en-US" dirty="0"/>
              <a:t>It itself will not perform readiness nor liveness probes. </a:t>
            </a:r>
          </a:p>
          <a:p>
            <a:r>
              <a:rPr lang="en-US" dirty="0"/>
              <a:t>The Replication Controller is the original form of replication in Kubernetes.</a:t>
            </a:r>
          </a:p>
          <a:p>
            <a:r>
              <a:rPr lang="en-US" dirty="0"/>
              <a:t>Nowadays, no one is using </a:t>
            </a:r>
            <a:r>
              <a:rPr lang="en-US" b="1" dirty="0" err="1"/>
              <a:t>ReplicationController</a:t>
            </a:r>
            <a:r>
              <a:rPr lang="en-US" dirty="0"/>
              <a:t>.</a:t>
            </a:r>
          </a:p>
          <a:p>
            <a:r>
              <a:rPr lang="en-US" dirty="0"/>
              <a:t>Replica Controller is deprecated and replaced by </a:t>
            </a:r>
            <a:r>
              <a:rPr lang="en-US" dirty="0" err="1"/>
              <a:t>ReplicaSets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0965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ptagon 3">
            <a:extLst>
              <a:ext uri="{FF2B5EF4-FFF2-40B4-BE49-F238E27FC236}">
                <a16:creationId xmlns:a16="http://schemas.microsoft.com/office/drawing/2014/main" id="{0E95C9D8-7443-4D45-88D2-67D55E8445A4}"/>
              </a:ext>
            </a:extLst>
          </p:cNvPr>
          <p:cNvSpPr/>
          <p:nvPr/>
        </p:nvSpPr>
        <p:spPr>
          <a:xfrm>
            <a:off x="10853287" y="87011"/>
            <a:ext cx="1203158" cy="1264702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EB3D2A-EECF-400D-9979-432559973B9B}"/>
              </a:ext>
            </a:extLst>
          </p:cNvPr>
          <p:cNvSpPr/>
          <p:nvPr/>
        </p:nvSpPr>
        <p:spPr>
          <a:xfrm>
            <a:off x="11170921" y="681789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FB8236-F9F9-4989-BD2A-78207D66B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4714"/>
            <a:ext cx="10442222" cy="1264702"/>
          </a:xfrm>
        </p:spPr>
        <p:txBody>
          <a:bodyPr>
            <a:normAutofit fontScale="90000"/>
          </a:bodyPr>
          <a:lstStyle/>
          <a:p>
            <a:r>
              <a:rPr lang="en-US" dirty="0"/>
              <a:t>Why we use </a:t>
            </a:r>
            <a:r>
              <a:rPr lang="en-US" dirty="0" err="1"/>
              <a:t>ReplicationController</a:t>
            </a:r>
            <a:r>
              <a:rPr lang="en-US" dirty="0"/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434BAA-0D46-4038-9BF0-9B81DBC42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3409" y="1650783"/>
            <a:ext cx="9144000" cy="165576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–f &lt;pod yaml&gt;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–f &lt;pod yaml&gt;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kubectl </a:t>
            </a: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–f &lt;pod yaml&gt;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42C3A5-BA26-47AB-94F5-3B04C8E7AA44}"/>
              </a:ext>
            </a:extLst>
          </p:cNvPr>
          <p:cNvSpPr/>
          <p:nvPr/>
        </p:nvSpPr>
        <p:spPr>
          <a:xfrm>
            <a:off x="11078678" y="789271"/>
            <a:ext cx="567890" cy="4042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FF37E4-4F7F-4F49-920E-08330AF34BC5}"/>
              </a:ext>
            </a:extLst>
          </p:cNvPr>
          <p:cNvSpPr/>
          <p:nvPr/>
        </p:nvSpPr>
        <p:spPr>
          <a:xfrm>
            <a:off x="11290437" y="519764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A72820-E533-4F20-9E53-B14D1BCC2774}"/>
              </a:ext>
            </a:extLst>
          </p:cNvPr>
          <p:cNvSpPr txBox="1"/>
          <p:nvPr/>
        </p:nvSpPr>
        <p:spPr>
          <a:xfrm>
            <a:off x="11170921" y="1086050"/>
            <a:ext cx="567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rs</a:t>
            </a:r>
            <a:endParaRPr lang="en-US" sz="1600" dirty="0"/>
          </a:p>
        </p:txBody>
      </p:sp>
      <p:sp>
        <p:nvSpPr>
          <p:cNvPr id="9" name="Heptagon 8">
            <a:extLst>
              <a:ext uri="{FF2B5EF4-FFF2-40B4-BE49-F238E27FC236}">
                <a16:creationId xmlns:a16="http://schemas.microsoft.com/office/drawing/2014/main" id="{F75A6AB9-4D0F-44B4-9EE8-A0E13775A8FC}"/>
              </a:ext>
            </a:extLst>
          </p:cNvPr>
          <p:cNvSpPr/>
          <p:nvPr/>
        </p:nvSpPr>
        <p:spPr>
          <a:xfrm>
            <a:off x="1351215" y="3429001"/>
            <a:ext cx="1151867" cy="96679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ube1">
            <a:extLst>
              <a:ext uri="{FF2B5EF4-FFF2-40B4-BE49-F238E27FC236}">
                <a16:creationId xmlns:a16="http://schemas.microsoft.com/office/drawing/2014/main" id="{FFA4FAAA-691D-42A1-A541-23B42FB7A43F}"/>
              </a:ext>
            </a:extLst>
          </p:cNvPr>
          <p:cNvSpPr/>
          <p:nvPr/>
        </p:nvSpPr>
        <p:spPr>
          <a:xfrm>
            <a:off x="1565470" y="3625403"/>
            <a:ext cx="616056" cy="430836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CF2106-E37F-4CA5-8738-C1FC7BDF034E}"/>
              </a:ext>
            </a:extLst>
          </p:cNvPr>
          <p:cNvSpPr txBox="1"/>
          <p:nvPr/>
        </p:nvSpPr>
        <p:spPr>
          <a:xfrm>
            <a:off x="1562716" y="4026466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3" name="Heptagon 12">
            <a:extLst>
              <a:ext uri="{FF2B5EF4-FFF2-40B4-BE49-F238E27FC236}">
                <a16:creationId xmlns:a16="http://schemas.microsoft.com/office/drawing/2014/main" id="{A5A571E8-69EC-4CE9-AAF0-35582BE1FD6D}"/>
              </a:ext>
            </a:extLst>
          </p:cNvPr>
          <p:cNvSpPr/>
          <p:nvPr/>
        </p:nvSpPr>
        <p:spPr>
          <a:xfrm>
            <a:off x="2748785" y="3429001"/>
            <a:ext cx="1151867" cy="96679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ube1">
            <a:extLst>
              <a:ext uri="{FF2B5EF4-FFF2-40B4-BE49-F238E27FC236}">
                <a16:creationId xmlns:a16="http://schemas.microsoft.com/office/drawing/2014/main" id="{296974C2-389B-48BB-B945-153EAC0BE444}"/>
              </a:ext>
            </a:extLst>
          </p:cNvPr>
          <p:cNvSpPr/>
          <p:nvPr/>
        </p:nvSpPr>
        <p:spPr>
          <a:xfrm>
            <a:off x="2963040" y="3625403"/>
            <a:ext cx="616056" cy="430836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82E979-3EE2-4269-9FDC-FAFA77896E51}"/>
              </a:ext>
            </a:extLst>
          </p:cNvPr>
          <p:cNvSpPr txBox="1"/>
          <p:nvPr/>
        </p:nvSpPr>
        <p:spPr>
          <a:xfrm>
            <a:off x="2960286" y="4026466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6" name="Heptagon 15">
            <a:extLst>
              <a:ext uri="{FF2B5EF4-FFF2-40B4-BE49-F238E27FC236}">
                <a16:creationId xmlns:a16="http://schemas.microsoft.com/office/drawing/2014/main" id="{C83180CF-5214-4025-8070-06ED10EDB093}"/>
              </a:ext>
            </a:extLst>
          </p:cNvPr>
          <p:cNvSpPr/>
          <p:nvPr/>
        </p:nvSpPr>
        <p:spPr>
          <a:xfrm>
            <a:off x="4103901" y="3393707"/>
            <a:ext cx="1151867" cy="96679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ube1">
            <a:extLst>
              <a:ext uri="{FF2B5EF4-FFF2-40B4-BE49-F238E27FC236}">
                <a16:creationId xmlns:a16="http://schemas.microsoft.com/office/drawing/2014/main" id="{C6E5A779-0A63-4307-BF0C-0CC3E3B47A33}"/>
              </a:ext>
            </a:extLst>
          </p:cNvPr>
          <p:cNvSpPr/>
          <p:nvPr/>
        </p:nvSpPr>
        <p:spPr>
          <a:xfrm>
            <a:off x="4318156" y="3590109"/>
            <a:ext cx="616056" cy="430836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95FA103-6D52-4205-BA9D-A3C533E7A08A}"/>
              </a:ext>
            </a:extLst>
          </p:cNvPr>
          <p:cNvSpPr txBox="1"/>
          <p:nvPr/>
        </p:nvSpPr>
        <p:spPr>
          <a:xfrm>
            <a:off x="4315402" y="3991172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8" name="workernode">
            <a:extLst>
              <a:ext uri="{FF2B5EF4-FFF2-40B4-BE49-F238E27FC236}">
                <a16:creationId xmlns:a16="http://schemas.microsoft.com/office/drawing/2014/main" id="{8C13244F-1364-4603-B004-B0824FBE0B09}"/>
              </a:ext>
            </a:extLst>
          </p:cNvPr>
          <p:cNvSpPr/>
          <p:nvPr/>
        </p:nvSpPr>
        <p:spPr>
          <a:xfrm>
            <a:off x="863931" y="4026466"/>
            <a:ext cx="4857600" cy="19171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07992D-A375-49BB-AFAD-2B427EFB8F80}"/>
              </a:ext>
            </a:extLst>
          </p:cNvPr>
          <p:cNvSpPr txBox="1"/>
          <p:nvPr/>
        </p:nvSpPr>
        <p:spPr>
          <a:xfrm>
            <a:off x="1425677" y="5594555"/>
            <a:ext cx="153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workernode</a:t>
            </a:r>
            <a:r>
              <a:rPr lang="en-U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39149570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21" presetClass="entr" presetSubtype="1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  <p:bldP spid="10" grpId="0"/>
      <p:bldP spid="9" grpId="0" animBg="1"/>
      <p:bldP spid="11" grpId="0" animBg="1"/>
      <p:bldP spid="11" grpId="1" animBg="1"/>
      <p:bldP spid="12" grpId="0"/>
      <p:bldP spid="13" grpId="0" animBg="1"/>
      <p:bldP spid="14" grpId="0" animBg="1"/>
      <p:bldP spid="14" grpId="1" animBg="1"/>
      <p:bldP spid="15" grpId="0"/>
      <p:bldP spid="16" grpId="0" animBg="1"/>
      <p:bldP spid="17" grpId="0" animBg="1"/>
      <p:bldP spid="17" grpId="1" animBg="1"/>
      <p:bldP spid="18" grpId="0"/>
      <p:bldP spid="8" grpId="0" animBg="1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workernode">
            <a:extLst>
              <a:ext uri="{FF2B5EF4-FFF2-40B4-BE49-F238E27FC236}">
                <a16:creationId xmlns:a16="http://schemas.microsoft.com/office/drawing/2014/main" id="{8C13244F-1364-4603-B004-B0824FBE0B09}"/>
              </a:ext>
            </a:extLst>
          </p:cNvPr>
          <p:cNvSpPr/>
          <p:nvPr/>
        </p:nvSpPr>
        <p:spPr>
          <a:xfrm>
            <a:off x="609487" y="3022856"/>
            <a:ext cx="10306990" cy="19171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Heptagon 3">
            <a:extLst>
              <a:ext uri="{FF2B5EF4-FFF2-40B4-BE49-F238E27FC236}">
                <a16:creationId xmlns:a16="http://schemas.microsoft.com/office/drawing/2014/main" id="{0E95C9D8-7443-4D45-88D2-67D55E8445A4}"/>
              </a:ext>
            </a:extLst>
          </p:cNvPr>
          <p:cNvSpPr/>
          <p:nvPr/>
        </p:nvSpPr>
        <p:spPr>
          <a:xfrm>
            <a:off x="10853287" y="87011"/>
            <a:ext cx="1203158" cy="1264702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EB3D2A-EECF-400D-9979-432559973B9B}"/>
              </a:ext>
            </a:extLst>
          </p:cNvPr>
          <p:cNvSpPr/>
          <p:nvPr/>
        </p:nvSpPr>
        <p:spPr>
          <a:xfrm>
            <a:off x="11170921" y="681789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FB8236-F9F9-4989-BD2A-78207D66B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9438"/>
            <a:ext cx="10189029" cy="1264702"/>
          </a:xfrm>
        </p:spPr>
        <p:txBody>
          <a:bodyPr>
            <a:normAutofit fontScale="90000"/>
          </a:bodyPr>
          <a:lstStyle/>
          <a:p>
            <a:r>
              <a:rPr lang="en-US" dirty="0"/>
              <a:t>Why we use </a:t>
            </a:r>
            <a:r>
              <a:rPr lang="en-US" dirty="0" err="1"/>
              <a:t>ReplicationController</a:t>
            </a:r>
            <a:r>
              <a:rPr lang="en-US" dirty="0"/>
              <a:t>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42C3A5-BA26-47AB-94F5-3B04C8E7AA44}"/>
              </a:ext>
            </a:extLst>
          </p:cNvPr>
          <p:cNvSpPr/>
          <p:nvPr/>
        </p:nvSpPr>
        <p:spPr>
          <a:xfrm>
            <a:off x="11078678" y="789271"/>
            <a:ext cx="567890" cy="4042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FF37E4-4F7F-4F49-920E-08330AF34BC5}"/>
              </a:ext>
            </a:extLst>
          </p:cNvPr>
          <p:cNvSpPr/>
          <p:nvPr/>
        </p:nvSpPr>
        <p:spPr>
          <a:xfrm>
            <a:off x="11290437" y="519764"/>
            <a:ext cx="567890" cy="40426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A72820-E533-4F20-9E53-B14D1BCC2774}"/>
              </a:ext>
            </a:extLst>
          </p:cNvPr>
          <p:cNvSpPr txBox="1"/>
          <p:nvPr/>
        </p:nvSpPr>
        <p:spPr>
          <a:xfrm>
            <a:off x="11170921" y="1086050"/>
            <a:ext cx="567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rs</a:t>
            </a:r>
            <a:endParaRPr lang="en-US" sz="1600" dirty="0"/>
          </a:p>
        </p:txBody>
      </p:sp>
      <p:sp>
        <p:nvSpPr>
          <p:cNvPr id="9" name="Heptagon 8">
            <a:extLst>
              <a:ext uri="{FF2B5EF4-FFF2-40B4-BE49-F238E27FC236}">
                <a16:creationId xmlns:a16="http://schemas.microsoft.com/office/drawing/2014/main" id="{F75A6AB9-4D0F-44B4-9EE8-A0E13775A8FC}"/>
              </a:ext>
            </a:extLst>
          </p:cNvPr>
          <p:cNvSpPr/>
          <p:nvPr/>
        </p:nvSpPr>
        <p:spPr>
          <a:xfrm>
            <a:off x="1096771" y="2425391"/>
            <a:ext cx="1151867" cy="96679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ube1">
            <a:extLst>
              <a:ext uri="{FF2B5EF4-FFF2-40B4-BE49-F238E27FC236}">
                <a16:creationId xmlns:a16="http://schemas.microsoft.com/office/drawing/2014/main" id="{FFA4FAAA-691D-42A1-A541-23B42FB7A43F}"/>
              </a:ext>
            </a:extLst>
          </p:cNvPr>
          <p:cNvSpPr/>
          <p:nvPr/>
        </p:nvSpPr>
        <p:spPr>
          <a:xfrm>
            <a:off x="1311026" y="2621793"/>
            <a:ext cx="616056" cy="430836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CF2106-E37F-4CA5-8738-C1FC7BDF034E}"/>
              </a:ext>
            </a:extLst>
          </p:cNvPr>
          <p:cNvSpPr txBox="1"/>
          <p:nvPr/>
        </p:nvSpPr>
        <p:spPr>
          <a:xfrm>
            <a:off x="1308272" y="3022856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3" name="Heptagon 12">
            <a:extLst>
              <a:ext uri="{FF2B5EF4-FFF2-40B4-BE49-F238E27FC236}">
                <a16:creationId xmlns:a16="http://schemas.microsoft.com/office/drawing/2014/main" id="{A5A571E8-69EC-4CE9-AAF0-35582BE1FD6D}"/>
              </a:ext>
            </a:extLst>
          </p:cNvPr>
          <p:cNvSpPr/>
          <p:nvPr/>
        </p:nvSpPr>
        <p:spPr>
          <a:xfrm>
            <a:off x="2494341" y="2425391"/>
            <a:ext cx="1151867" cy="96679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ube1">
            <a:extLst>
              <a:ext uri="{FF2B5EF4-FFF2-40B4-BE49-F238E27FC236}">
                <a16:creationId xmlns:a16="http://schemas.microsoft.com/office/drawing/2014/main" id="{296974C2-389B-48BB-B945-153EAC0BE444}"/>
              </a:ext>
            </a:extLst>
          </p:cNvPr>
          <p:cNvSpPr/>
          <p:nvPr/>
        </p:nvSpPr>
        <p:spPr>
          <a:xfrm>
            <a:off x="2708596" y="2621793"/>
            <a:ext cx="616056" cy="430836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82E979-3EE2-4269-9FDC-FAFA77896E51}"/>
              </a:ext>
            </a:extLst>
          </p:cNvPr>
          <p:cNvSpPr txBox="1"/>
          <p:nvPr/>
        </p:nvSpPr>
        <p:spPr>
          <a:xfrm>
            <a:off x="2705842" y="3022856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6" name="Heptagon 15">
            <a:extLst>
              <a:ext uri="{FF2B5EF4-FFF2-40B4-BE49-F238E27FC236}">
                <a16:creationId xmlns:a16="http://schemas.microsoft.com/office/drawing/2014/main" id="{C83180CF-5214-4025-8070-06ED10EDB093}"/>
              </a:ext>
            </a:extLst>
          </p:cNvPr>
          <p:cNvSpPr/>
          <p:nvPr/>
        </p:nvSpPr>
        <p:spPr>
          <a:xfrm>
            <a:off x="3849457" y="2390097"/>
            <a:ext cx="1151867" cy="96679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ube1">
            <a:extLst>
              <a:ext uri="{FF2B5EF4-FFF2-40B4-BE49-F238E27FC236}">
                <a16:creationId xmlns:a16="http://schemas.microsoft.com/office/drawing/2014/main" id="{C6E5A779-0A63-4307-BF0C-0CC3E3B47A33}"/>
              </a:ext>
            </a:extLst>
          </p:cNvPr>
          <p:cNvSpPr/>
          <p:nvPr/>
        </p:nvSpPr>
        <p:spPr>
          <a:xfrm>
            <a:off x="4063712" y="2586499"/>
            <a:ext cx="616056" cy="430836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95FA103-6D52-4205-BA9D-A3C533E7A08A}"/>
              </a:ext>
            </a:extLst>
          </p:cNvPr>
          <p:cNvSpPr txBox="1"/>
          <p:nvPr/>
        </p:nvSpPr>
        <p:spPr>
          <a:xfrm>
            <a:off x="4060958" y="2987562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07992D-A375-49BB-AFAD-2B427EFB8F80}"/>
              </a:ext>
            </a:extLst>
          </p:cNvPr>
          <p:cNvSpPr txBox="1"/>
          <p:nvPr/>
        </p:nvSpPr>
        <p:spPr>
          <a:xfrm>
            <a:off x="1171233" y="4590945"/>
            <a:ext cx="153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workernode</a:t>
            </a:r>
            <a:r>
              <a:rPr lang="en-US" dirty="0"/>
              <a:t> 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8744B2-9C66-4D81-87B1-164DDE402C0D}"/>
              </a:ext>
            </a:extLst>
          </p:cNvPr>
          <p:cNvSpPr txBox="1"/>
          <p:nvPr/>
        </p:nvSpPr>
        <p:spPr>
          <a:xfrm>
            <a:off x="8540511" y="4580802"/>
            <a:ext cx="1534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workernode</a:t>
            </a:r>
            <a:r>
              <a:rPr lang="en-US" dirty="0"/>
              <a:t> 2</a:t>
            </a:r>
          </a:p>
        </p:txBody>
      </p:sp>
      <p:sp>
        <p:nvSpPr>
          <p:cNvPr id="21" name="Heptagon 20">
            <a:extLst>
              <a:ext uri="{FF2B5EF4-FFF2-40B4-BE49-F238E27FC236}">
                <a16:creationId xmlns:a16="http://schemas.microsoft.com/office/drawing/2014/main" id="{C406F8F0-BFE6-4B97-BF93-410B45BA4291}"/>
              </a:ext>
            </a:extLst>
          </p:cNvPr>
          <p:cNvSpPr/>
          <p:nvPr/>
        </p:nvSpPr>
        <p:spPr>
          <a:xfrm>
            <a:off x="6694290" y="2446389"/>
            <a:ext cx="1151867" cy="96679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Cube1">
            <a:extLst>
              <a:ext uri="{FF2B5EF4-FFF2-40B4-BE49-F238E27FC236}">
                <a16:creationId xmlns:a16="http://schemas.microsoft.com/office/drawing/2014/main" id="{9A3B812E-5D53-4E96-8B47-30378AA1BBC5}"/>
              </a:ext>
            </a:extLst>
          </p:cNvPr>
          <p:cNvSpPr/>
          <p:nvPr/>
        </p:nvSpPr>
        <p:spPr>
          <a:xfrm>
            <a:off x="6908545" y="2642791"/>
            <a:ext cx="616056" cy="430836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F3876A-5B43-4685-8B9F-BBE02FF03722}"/>
              </a:ext>
            </a:extLst>
          </p:cNvPr>
          <p:cNvSpPr txBox="1"/>
          <p:nvPr/>
        </p:nvSpPr>
        <p:spPr>
          <a:xfrm>
            <a:off x="6905791" y="3043854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24" name="Heptagon 23">
            <a:extLst>
              <a:ext uri="{FF2B5EF4-FFF2-40B4-BE49-F238E27FC236}">
                <a16:creationId xmlns:a16="http://schemas.microsoft.com/office/drawing/2014/main" id="{07F01B4C-2A37-40AB-BD40-7C3358F8A7C1}"/>
              </a:ext>
            </a:extLst>
          </p:cNvPr>
          <p:cNvSpPr/>
          <p:nvPr/>
        </p:nvSpPr>
        <p:spPr>
          <a:xfrm>
            <a:off x="8091860" y="2446389"/>
            <a:ext cx="1151867" cy="96679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Cube1">
            <a:extLst>
              <a:ext uri="{FF2B5EF4-FFF2-40B4-BE49-F238E27FC236}">
                <a16:creationId xmlns:a16="http://schemas.microsoft.com/office/drawing/2014/main" id="{07DCD78C-9E0A-459E-9714-5010E12D4309}"/>
              </a:ext>
            </a:extLst>
          </p:cNvPr>
          <p:cNvSpPr/>
          <p:nvPr/>
        </p:nvSpPr>
        <p:spPr>
          <a:xfrm>
            <a:off x="8306115" y="2642791"/>
            <a:ext cx="616056" cy="430836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9F9646-98C1-404E-9C6A-76A16ED2F14A}"/>
              </a:ext>
            </a:extLst>
          </p:cNvPr>
          <p:cNvSpPr txBox="1"/>
          <p:nvPr/>
        </p:nvSpPr>
        <p:spPr>
          <a:xfrm>
            <a:off x="8303361" y="3043854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27" name="Heptagon 26">
            <a:extLst>
              <a:ext uri="{FF2B5EF4-FFF2-40B4-BE49-F238E27FC236}">
                <a16:creationId xmlns:a16="http://schemas.microsoft.com/office/drawing/2014/main" id="{3189EFFF-2FE3-4C20-8DD8-BD19F02AE65C}"/>
              </a:ext>
            </a:extLst>
          </p:cNvPr>
          <p:cNvSpPr/>
          <p:nvPr/>
        </p:nvSpPr>
        <p:spPr>
          <a:xfrm>
            <a:off x="9446976" y="2411095"/>
            <a:ext cx="1151867" cy="966796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Cube1">
            <a:extLst>
              <a:ext uri="{FF2B5EF4-FFF2-40B4-BE49-F238E27FC236}">
                <a16:creationId xmlns:a16="http://schemas.microsoft.com/office/drawing/2014/main" id="{D4C0F9AC-6751-4A41-9992-F98281177FEE}"/>
              </a:ext>
            </a:extLst>
          </p:cNvPr>
          <p:cNvSpPr/>
          <p:nvPr/>
        </p:nvSpPr>
        <p:spPr>
          <a:xfrm>
            <a:off x="9661231" y="2607497"/>
            <a:ext cx="616056" cy="430836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265CD07-7885-4BC6-B109-D08374E74D1A}"/>
              </a:ext>
            </a:extLst>
          </p:cNvPr>
          <p:cNvSpPr txBox="1"/>
          <p:nvPr/>
        </p:nvSpPr>
        <p:spPr>
          <a:xfrm>
            <a:off x="9658477" y="3008560"/>
            <a:ext cx="616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0" name="3D Model 29" descr="Red Multiplication sign">
                <a:extLst>
                  <a:ext uri="{FF2B5EF4-FFF2-40B4-BE49-F238E27FC236}">
                    <a16:creationId xmlns:a16="http://schemas.microsoft.com/office/drawing/2014/main" id="{F71BE105-8383-4DAA-BE61-3465311B297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09175911"/>
                  </p:ext>
                </p:extLst>
              </p:nvPr>
            </p:nvGraphicFramePr>
            <p:xfrm>
              <a:off x="4026256" y="2502133"/>
              <a:ext cx="888569" cy="88711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888569" cy="887112"/>
                    </a:xfrm>
                    <a:prstGeom prst="rect">
                      <a:avLst/>
                    </a:prstGeom>
                  </am3d:spPr>
                  <am3d:camera>
                    <am3d:pos x="0" y="0" z="665695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567641" d="1000000"/>
                    <am3d:preTrans dx="-6" dy="-17961074" dz="169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3319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0" name="3D Model 29" descr="Red Multiplication sign">
                <a:extLst>
                  <a:ext uri="{FF2B5EF4-FFF2-40B4-BE49-F238E27FC236}">
                    <a16:creationId xmlns:a16="http://schemas.microsoft.com/office/drawing/2014/main" id="{F71BE105-8383-4DAA-BE61-3465311B297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26256" y="2502133"/>
                <a:ext cx="888569" cy="8871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617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  <p:bldP spid="18" grpId="0"/>
      <p:bldP spid="1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8FB90C9B-10EC-4F45-AEF5-66BD07DD413D}"/>
              </a:ext>
            </a:extLst>
          </p:cNvPr>
          <p:cNvGrpSpPr/>
          <p:nvPr/>
        </p:nvGrpSpPr>
        <p:grpSpPr>
          <a:xfrm>
            <a:off x="1182029" y="1037063"/>
            <a:ext cx="10169912" cy="4795025"/>
            <a:chOff x="1182029" y="1037063"/>
            <a:chExt cx="10169912" cy="479502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5F843D7-D849-4D9B-A484-66ACBDF5BD6F}"/>
                </a:ext>
              </a:extLst>
            </p:cNvPr>
            <p:cNvSpPr/>
            <p:nvPr/>
          </p:nvSpPr>
          <p:spPr>
            <a:xfrm>
              <a:off x="1182029" y="1037063"/>
              <a:ext cx="10169912" cy="4795025"/>
            </a:xfrm>
            <a:prstGeom prst="rect">
              <a:avLst/>
            </a:prstGeom>
            <a:ln w="57150"/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Google Shape;485;p33">
              <a:extLst>
                <a:ext uri="{FF2B5EF4-FFF2-40B4-BE49-F238E27FC236}">
                  <a16:creationId xmlns:a16="http://schemas.microsoft.com/office/drawing/2014/main" id="{F97CBEBA-5F4B-4836-944E-D5F85A3D583D}"/>
                </a:ext>
              </a:extLst>
            </p:cNvPr>
            <p:cNvSpPr/>
            <p:nvPr/>
          </p:nvSpPr>
          <p:spPr>
            <a:xfrm>
              <a:off x="1317702" y="1168243"/>
              <a:ext cx="147600" cy="1476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86;p33">
              <a:extLst>
                <a:ext uri="{FF2B5EF4-FFF2-40B4-BE49-F238E27FC236}">
                  <a16:creationId xmlns:a16="http://schemas.microsoft.com/office/drawing/2014/main" id="{B676C1FD-4A9C-4F4D-A69B-C36D328244A9}"/>
                </a:ext>
              </a:extLst>
            </p:cNvPr>
            <p:cNvSpPr/>
            <p:nvPr/>
          </p:nvSpPr>
          <p:spPr>
            <a:xfrm>
              <a:off x="1561542" y="1168243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87;p33">
              <a:extLst>
                <a:ext uri="{FF2B5EF4-FFF2-40B4-BE49-F238E27FC236}">
                  <a16:creationId xmlns:a16="http://schemas.microsoft.com/office/drawing/2014/main" id="{A673C1AB-C232-493F-9AB0-FB306312D2E5}"/>
                </a:ext>
              </a:extLst>
            </p:cNvPr>
            <p:cNvSpPr/>
            <p:nvPr/>
          </p:nvSpPr>
          <p:spPr>
            <a:xfrm>
              <a:off x="1805382" y="1168243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900163-8C0B-43C3-BE5F-57CDF90CB0F2}"/>
                </a:ext>
              </a:extLst>
            </p:cNvPr>
            <p:cNvSpPr/>
            <p:nvPr/>
          </p:nvSpPr>
          <p:spPr>
            <a:xfrm>
              <a:off x="1317702" y="1315843"/>
              <a:ext cx="9556595" cy="131584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Bef>
                  <a:spcPts val="0"/>
                </a:spcBef>
              </a:pPr>
              <a:r>
                <a:rPr lang="en-US" sz="5400" dirty="0"/>
                <a:t> 01   NOW WE WILL TALK ABOUT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  <p:sp>
          <p:nvSpPr>
            <p:cNvPr id="12" name="Google Shape;457;p31">
              <a:extLst>
                <a:ext uri="{FF2B5EF4-FFF2-40B4-BE49-F238E27FC236}">
                  <a16:creationId xmlns:a16="http://schemas.microsoft.com/office/drawing/2014/main" id="{567A0D67-778E-427D-BC7D-E566C3C7B260}"/>
                </a:ext>
              </a:extLst>
            </p:cNvPr>
            <p:cNvSpPr txBox="1">
              <a:spLocks/>
            </p:cNvSpPr>
            <p:nvPr/>
          </p:nvSpPr>
          <p:spPr>
            <a:xfrm>
              <a:off x="1661532" y="3216346"/>
              <a:ext cx="9467386" cy="1575000"/>
            </a:xfrm>
            <a:prstGeom prst="rect">
              <a:avLst/>
            </a:prstGeom>
            <a:solidFill>
              <a:schemeClr val="accent4"/>
            </a:solidFill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spcBef>
                  <a:spcPts val="0"/>
                </a:spcBef>
                <a:spcAft>
                  <a:spcPts val="2100"/>
                </a:spcAft>
                <a:buFont typeface="Arial" panose="020B0604020202020204" pitchFamily="34" charset="0"/>
                <a:buNone/>
              </a:pPr>
              <a:r>
                <a:rPr lang="en-US" sz="4000" dirty="0">
                  <a:solidFill>
                    <a:schemeClr val="accent3"/>
                  </a:solidFill>
                </a:rPr>
                <a:t> </a:t>
              </a:r>
              <a:r>
                <a:rPr lang="en-US" sz="5400" dirty="0"/>
                <a:t>What is </a:t>
              </a:r>
              <a:r>
                <a:rPr lang="en-US" sz="5400" dirty="0" err="1"/>
                <a:t>ReplicationController</a:t>
              </a:r>
              <a:r>
                <a:rPr lang="en-US" sz="5400" dirty="0"/>
                <a:t>?</a:t>
              </a:r>
              <a:endParaRPr lang="en-US" sz="54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6762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B8236-F9F9-4989-BD2A-78207D66B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189" y="49438"/>
            <a:ext cx="9735840" cy="1264702"/>
          </a:xfrm>
        </p:spPr>
        <p:txBody>
          <a:bodyPr>
            <a:normAutofit/>
          </a:bodyPr>
          <a:lstStyle/>
          <a:p>
            <a:r>
              <a:rPr lang="en-US" dirty="0"/>
              <a:t>What is ReplicationController?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E1910FC-3EB1-4787-8717-4FB95F7F00E6}"/>
              </a:ext>
            </a:extLst>
          </p:cNvPr>
          <p:cNvSpPr txBox="1"/>
          <p:nvPr/>
        </p:nvSpPr>
        <p:spPr>
          <a:xfrm>
            <a:off x="121920" y="1475232"/>
            <a:ext cx="1207007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1. If any pod goes down then we must re-create the POD again.</a:t>
            </a:r>
          </a:p>
          <a:p>
            <a:r>
              <a:rPr lang="en-US" sz="2400" dirty="0"/>
              <a:t>2. For identical PODs, we have run again and again same command with different POD names.</a:t>
            </a:r>
          </a:p>
          <a:p>
            <a:r>
              <a:rPr lang="en-US" sz="2400" dirty="0"/>
              <a:t>3. Manually monitoring of these PODs.</a:t>
            </a:r>
          </a:p>
          <a:p>
            <a:r>
              <a:rPr lang="en-US" sz="2400" dirty="0"/>
              <a:t>4. Manually increase or decrease the numbers of PODs (scale up or scale down, respectively).</a:t>
            </a:r>
          </a:p>
          <a:p>
            <a:r>
              <a:rPr lang="en-US" sz="2400" dirty="0"/>
              <a:t>5. Reliability is missing, means auto-healing. 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A </a:t>
            </a:r>
            <a:r>
              <a:rPr lang="en-US" sz="2400" i="1" dirty="0" err="1"/>
              <a:t>ReplicationController</a:t>
            </a:r>
            <a:r>
              <a:rPr lang="en-US" sz="2400" dirty="0"/>
              <a:t> ensures that a specified number of pod replicas are running at any one time.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45100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C65A9EAA-D1A1-41F6-8021-8A0859CA8680}"/>
              </a:ext>
            </a:extLst>
          </p:cNvPr>
          <p:cNvSpPr/>
          <p:nvPr/>
        </p:nvSpPr>
        <p:spPr>
          <a:xfrm>
            <a:off x="894735" y="2095993"/>
            <a:ext cx="9735840" cy="1368804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workernode">
            <a:extLst>
              <a:ext uri="{FF2B5EF4-FFF2-40B4-BE49-F238E27FC236}">
                <a16:creationId xmlns:a16="http://schemas.microsoft.com/office/drawing/2014/main" id="{8C13244F-1364-4603-B004-B0824FBE0B09}"/>
              </a:ext>
            </a:extLst>
          </p:cNvPr>
          <p:cNvSpPr/>
          <p:nvPr/>
        </p:nvSpPr>
        <p:spPr>
          <a:xfrm>
            <a:off x="559131" y="2886881"/>
            <a:ext cx="10306990" cy="20149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FB8236-F9F9-4989-BD2A-78207D66B9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189" y="49438"/>
            <a:ext cx="10412932" cy="851775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ReplicationController?</a:t>
            </a:r>
          </a:p>
        </p:txBody>
      </p:sp>
      <p:sp>
        <p:nvSpPr>
          <p:cNvPr id="9" name="Heptagon 8">
            <a:extLst>
              <a:ext uri="{FF2B5EF4-FFF2-40B4-BE49-F238E27FC236}">
                <a16:creationId xmlns:a16="http://schemas.microsoft.com/office/drawing/2014/main" id="{F75A6AB9-4D0F-44B4-9EE8-A0E13775A8FC}"/>
              </a:ext>
            </a:extLst>
          </p:cNvPr>
          <p:cNvSpPr/>
          <p:nvPr/>
        </p:nvSpPr>
        <p:spPr>
          <a:xfrm>
            <a:off x="1046415" y="2313654"/>
            <a:ext cx="1151867" cy="1016113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ube1">
            <a:extLst>
              <a:ext uri="{FF2B5EF4-FFF2-40B4-BE49-F238E27FC236}">
                <a16:creationId xmlns:a16="http://schemas.microsoft.com/office/drawing/2014/main" id="{FFA4FAAA-691D-42A1-A541-23B42FB7A43F}"/>
              </a:ext>
            </a:extLst>
          </p:cNvPr>
          <p:cNvSpPr/>
          <p:nvPr/>
        </p:nvSpPr>
        <p:spPr>
          <a:xfrm>
            <a:off x="1260670" y="2523726"/>
            <a:ext cx="616056" cy="452812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CF2106-E37F-4CA5-8738-C1FC7BDF034E}"/>
              </a:ext>
            </a:extLst>
          </p:cNvPr>
          <p:cNvSpPr txBox="1"/>
          <p:nvPr/>
        </p:nvSpPr>
        <p:spPr>
          <a:xfrm>
            <a:off x="1257916" y="2926358"/>
            <a:ext cx="616055" cy="38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3" name="Heptagon 12">
            <a:extLst>
              <a:ext uri="{FF2B5EF4-FFF2-40B4-BE49-F238E27FC236}">
                <a16:creationId xmlns:a16="http://schemas.microsoft.com/office/drawing/2014/main" id="{A5A571E8-69EC-4CE9-AAF0-35582BE1FD6D}"/>
              </a:ext>
            </a:extLst>
          </p:cNvPr>
          <p:cNvSpPr/>
          <p:nvPr/>
        </p:nvSpPr>
        <p:spPr>
          <a:xfrm>
            <a:off x="2443985" y="2313654"/>
            <a:ext cx="1151867" cy="1016113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ube1">
            <a:extLst>
              <a:ext uri="{FF2B5EF4-FFF2-40B4-BE49-F238E27FC236}">
                <a16:creationId xmlns:a16="http://schemas.microsoft.com/office/drawing/2014/main" id="{296974C2-389B-48BB-B945-153EAC0BE444}"/>
              </a:ext>
            </a:extLst>
          </p:cNvPr>
          <p:cNvSpPr/>
          <p:nvPr/>
        </p:nvSpPr>
        <p:spPr>
          <a:xfrm>
            <a:off x="2658240" y="2523726"/>
            <a:ext cx="616056" cy="452812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82E979-3EE2-4269-9FDC-FAFA77896E51}"/>
              </a:ext>
            </a:extLst>
          </p:cNvPr>
          <p:cNvSpPr txBox="1"/>
          <p:nvPr/>
        </p:nvSpPr>
        <p:spPr>
          <a:xfrm>
            <a:off x="2655486" y="2926358"/>
            <a:ext cx="616055" cy="38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6" name="Heptagon 15">
            <a:extLst>
              <a:ext uri="{FF2B5EF4-FFF2-40B4-BE49-F238E27FC236}">
                <a16:creationId xmlns:a16="http://schemas.microsoft.com/office/drawing/2014/main" id="{C83180CF-5214-4025-8070-06ED10EDB093}"/>
              </a:ext>
            </a:extLst>
          </p:cNvPr>
          <p:cNvSpPr/>
          <p:nvPr/>
        </p:nvSpPr>
        <p:spPr>
          <a:xfrm>
            <a:off x="3799101" y="2278360"/>
            <a:ext cx="1151867" cy="1016113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ube1">
            <a:extLst>
              <a:ext uri="{FF2B5EF4-FFF2-40B4-BE49-F238E27FC236}">
                <a16:creationId xmlns:a16="http://schemas.microsoft.com/office/drawing/2014/main" id="{C6E5A779-0A63-4307-BF0C-0CC3E3B47A33}"/>
              </a:ext>
            </a:extLst>
          </p:cNvPr>
          <p:cNvSpPr/>
          <p:nvPr/>
        </p:nvSpPr>
        <p:spPr>
          <a:xfrm>
            <a:off x="4013356" y="2488432"/>
            <a:ext cx="616056" cy="452812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95FA103-6D52-4205-BA9D-A3C533E7A08A}"/>
              </a:ext>
            </a:extLst>
          </p:cNvPr>
          <p:cNvSpPr txBox="1"/>
          <p:nvPr/>
        </p:nvSpPr>
        <p:spPr>
          <a:xfrm>
            <a:off x="4010602" y="2891064"/>
            <a:ext cx="616055" cy="38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07992D-A375-49BB-AFAD-2B427EFB8F80}"/>
              </a:ext>
            </a:extLst>
          </p:cNvPr>
          <p:cNvSpPr txBox="1"/>
          <p:nvPr/>
        </p:nvSpPr>
        <p:spPr>
          <a:xfrm>
            <a:off x="1120877" y="4494447"/>
            <a:ext cx="1534609" cy="38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workernode</a:t>
            </a:r>
            <a:r>
              <a:rPr lang="en-US" dirty="0"/>
              <a:t> 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8744B2-9C66-4D81-87B1-164DDE402C0D}"/>
              </a:ext>
            </a:extLst>
          </p:cNvPr>
          <p:cNvSpPr txBox="1"/>
          <p:nvPr/>
        </p:nvSpPr>
        <p:spPr>
          <a:xfrm>
            <a:off x="8490155" y="4484304"/>
            <a:ext cx="1534609" cy="38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workernode</a:t>
            </a:r>
            <a:r>
              <a:rPr lang="en-US" dirty="0"/>
              <a:t> 2</a:t>
            </a:r>
          </a:p>
        </p:txBody>
      </p:sp>
      <p:sp>
        <p:nvSpPr>
          <p:cNvPr id="21" name="Heptagon 20">
            <a:extLst>
              <a:ext uri="{FF2B5EF4-FFF2-40B4-BE49-F238E27FC236}">
                <a16:creationId xmlns:a16="http://schemas.microsoft.com/office/drawing/2014/main" id="{C406F8F0-BFE6-4B97-BF93-410B45BA4291}"/>
              </a:ext>
            </a:extLst>
          </p:cNvPr>
          <p:cNvSpPr/>
          <p:nvPr/>
        </p:nvSpPr>
        <p:spPr>
          <a:xfrm>
            <a:off x="6643934" y="2334652"/>
            <a:ext cx="1151867" cy="1016113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Cube1">
            <a:extLst>
              <a:ext uri="{FF2B5EF4-FFF2-40B4-BE49-F238E27FC236}">
                <a16:creationId xmlns:a16="http://schemas.microsoft.com/office/drawing/2014/main" id="{9A3B812E-5D53-4E96-8B47-30378AA1BBC5}"/>
              </a:ext>
            </a:extLst>
          </p:cNvPr>
          <p:cNvSpPr/>
          <p:nvPr/>
        </p:nvSpPr>
        <p:spPr>
          <a:xfrm>
            <a:off x="6858189" y="2544724"/>
            <a:ext cx="616056" cy="452812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F3876A-5B43-4685-8B9F-BBE02FF03722}"/>
              </a:ext>
            </a:extLst>
          </p:cNvPr>
          <p:cNvSpPr txBox="1"/>
          <p:nvPr/>
        </p:nvSpPr>
        <p:spPr>
          <a:xfrm>
            <a:off x="6855435" y="2947356"/>
            <a:ext cx="616055" cy="38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24" name="Heptagon 23">
            <a:extLst>
              <a:ext uri="{FF2B5EF4-FFF2-40B4-BE49-F238E27FC236}">
                <a16:creationId xmlns:a16="http://schemas.microsoft.com/office/drawing/2014/main" id="{07F01B4C-2A37-40AB-BD40-7C3358F8A7C1}"/>
              </a:ext>
            </a:extLst>
          </p:cNvPr>
          <p:cNvSpPr/>
          <p:nvPr/>
        </p:nvSpPr>
        <p:spPr>
          <a:xfrm>
            <a:off x="8041504" y="2334652"/>
            <a:ext cx="1151867" cy="1016113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Cube1">
            <a:extLst>
              <a:ext uri="{FF2B5EF4-FFF2-40B4-BE49-F238E27FC236}">
                <a16:creationId xmlns:a16="http://schemas.microsoft.com/office/drawing/2014/main" id="{07DCD78C-9E0A-459E-9714-5010E12D4309}"/>
              </a:ext>
            </a:extLst>
          </p:cNvPr>
          <p:cNvSpPr/>
          <p:nvPr/>
        </p:nvSpPr>
        <p:spPr>
          <a:xfrm>
            <a:off x="8255759" y="2544724"/>
            <a:ext cx="616056" cy="452812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9F9646-98C1-404E-9C6A-76A16ED2F14A}"/>
              </a:ext>
            </a:extLst>
          </p:cNvPr>
          <p:cNvSpPr txBox="1"/>
          <p:nvPr/>
        </p:nvSpPr>
        <p:spPr>
          <a:xfrm>
            <a:off x="8253005" y="2947356"/>
            <a:ext cx="616055" cy="38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p:sp>
        <p:nvSpPr>
          <p:cNvPr id="27" name="Heptagon 26">
            <a:extLst>
              <a:ext uri="{FF2B5EF4-FFF2-40B4-BE49-F238E27FC236}">
                <a16:creationId xmlns:a16="http://schemas.microsoft.com/office/drawing/2014/main" id="{3189EFFF-2FE3-4C20-8DD8-BD19F02AE65C}"/>
              </a:ext>
            </a:extLst>
          </p:cNvPr>
          <p:cNvSpPr/>
          <p:nvPr/>
        </p:nvSpPr>
        <p:spPr>
          <a:xfrm>
            <a:off x="9396620" y="2299358"/>
            <a:ext cx="1151867" cy="1016113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Cube1">
            <a:extLst>
              <a:ext uri="{FF2B5EF4-FFF2-40B4-BE49-F238E27FC236}">
                <a16:creationId xmlns:a16="http://schemas.microsoft.com/office/drawing/2014/main" id="{D4C0F9AC-6751-4A41-9992-F98281177FEE}"/>
              </a:ext>
            </a:extLst>
          </p:cNvPr>
          <p:cNvSpPr/>
          <p:nvPr/>
        </p:nvSpPr>
        <p:spPr>
          <a:xfrm>
            <a:off x="9610875" y="2509430"/>
            <a:ext cx="616056" cy="452812"/>
          </a:xfrm>
          <a:prstGeom prst="cub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265CD07-7885-4BC6-B109-D08374E74D1A}"/>
              </a:ext>
            </a:extLst>
          </p:cNvPr>
          <p:cNvSpPr txBox="1"/>
          <p:nvPr/>
        </p:nvSpPr>
        <p:spPr>
          <a:xfrm>
            <a:off x="9608121" y="2912062"/>
            <a:ext cx="616055" cy="388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POD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2" name="3D Model 31" descr="Red Multiplication sign">
                <a:extLst>
                  <a:ext uri="{FF2B5EF4-FFF2-40B4-BE49-F238E27FC236}">
                    <a16:creationId xmlns:a16="http://schemas.microsoft.com/office/drawing/2014/main" id="{6A219735-9A41-4614-AFF0-D8B67650AE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14093858"/>
                  </p:ext>
                </p:extLst>
              </p:nvPr>
            </p:nvGraphicFramePr>
            <p:xfrm>
              <a:off x="3959404" y="2351444"/>
              <a:ext cx="945971" cy="939926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945971" cy="939926"/>
                    </a:xfrm>
                    <a:prstGeom prst="rect">
                      <a:avLst/>
                    </a:prstGeom>
                  </am3d:spPr>
                  <am3d:camera>
                    <am3d:pos x="0" y="0" z="665695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567641" d="1000000"/>
                    <am3d:preTrans dx="-6" dy="-17961074" dz="1699"/>
                    <am3d:scale>
                      <am3d:sx n="1000000" d="1000000"/>
                      <am3d:sy n="1000000" d="1000000"/>
                      <am3d:sz n="1000000" d="1000000"/>
                    </am3d:scale>
                    <am3d:rot ax="-159440" ay="7" az="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3999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2" name="3D Model 31" descr="Red Multiplication sign">
                <a:extLst>
                  <a:ext uri="{FF2B5EF4-FFF2-40B4-BE49-F238E27FC236}">
                    <a16:creationId xmlns:a16="http://schemas.microsoft.com/office/drawing/2014/main" id="{6A219735-9A41-4614-AFF0-D8B67650AE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59404" y="2351444"/>
                <a:ext cx="945971" cy="939926"/>
              </a:xfrm>
              <a:prstGeom prst="rect">
                <a:avLst/>
              </a:prstGeom>
            </p:spPr>
          </p:pic>
        </mc:Fallback>
      </mc:AlternateContent>
      <p:sp>
        <p:nvSpPr>
          <p:cNvPr id="37" name="Heptagon 36">
            <a:extLst>
              <a:ext uri="{FF2B5EF4-FFF2-40B4-BE49-F238E27FC236}">
                <a16:creationId xmlns:a16="http://schemas.microsoft.com/office/drawing/2014/main" id="{F62916C1-4BE0-4D6F-9627-659AA76A67D4}"/>
              </a:ext>
            </a:extLst>
          </p:cNvPr>
          <p:cNvSpPr/>
          <p:nvPr/>
        </p:nvSpPr>
        <p:spPr>
          <a:xfrm>
            <a:off x="5189621" y="1314140"/>
            <a:ext cx="1203158" cy="1329214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CEEEB10-5C94-4227-BAB8-8E2130AA7DA1}"/>
              </a:ext>
            </a:extLst>
          </p:cNvPr>
          <p:cNvSpPr/>
          <p:nvPr/>
        </p:nvSpPr>
        <p:spPr>
          <a:xfrm>
            <a:off x="5507255" y="1930863"/>
            <a:ext cx="567890" cy="424883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B7C889-966E-48EB-9B2C-40B4094677E6}"/>
              </a:ext>
            </a:extLst>
          </p:cNvPr>
          <p:cNvSpPr/>
          <p:nvPr/>
        </p:nvSpPr>
        <p:spPr>
          <a:xfrm>
            <a:off x="5415012" y="2038345"/>
            <a:ext cx="567890" cy="4248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9652D09-1923-40BA-864B-C082DC570442}"/>
              </a:ext>
            </a:extLst>
          </p:cNvPr>
          <p:cNvSpPr/>
          <p:nvPr/>
        </p:nvSpPr>
        <p:spPr>
          <a:xfrm>
            <a:off x="5626771" y="1768838"/>
            <a:ext cx="567890" cy="424883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D772200-AB3B-4099-BF48-64623FCA956C}"/>
              </a:ext>
            </a:extLst>
          </p:cNvPr>
          <p:cNvSpPr txBox="1"/>
          <p:nvPr/>
        </p:nvSpPr>
        <p:spPr>
          <a:xfrm>
            <a:off x="5507255" y="2336800"/>
            <a:ext cx="567890" cy="355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rs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78728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0"/>
                            </p:stCondLst>
                            <p:childTnLst>
                              <p:par>
                                <p:cTn id="16" presetID="21" presetClass="entr" presetSubtype="1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5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23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8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0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71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7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9" grpId="0" animBg="1"/>
      <p:bldP spid="11" grpId="0" animBg="1"/>
      <p:bldP spid="11" grpId="1" animBg="1"/>
      <p:bldP spid="12" grpId="0"/>
      <p:bldP spid="13" grpId="0" animBg="1"/>
      <p:bldP spid="14" grpId="0" animBg="1"/>
      <p:bldP spid="14" grpId="1" animBg="1"/>
      <p:bldP spid="15" grpId="0"/>
      <p:bldP spid="16" grpId="0" animBg="1"/>
      <p:bldP spid="16" grpId="1" animBg="1"/>
      <p:bldP spid="16" grpId="2" animBg="1"/>
      <p:bldP spid="17" grpId="0" animBg="1"/>
      <p:bldP spid="17" grpId="1" animBg="1"/>
      <p:bldP spid="17" grpId="2" animBg="1"/>
      <p:bldP spid="17" grpId="3" animBg="1"/>
      <p:bldP spid="18" grpId="0"/>
      <p:bldP spid="18" grpId="1"/>
      <p:bldP spid="18" grpId="2"/>
      <p:bldP spid="21" grpId="0" animBg="1"/>
      <p:bldP spid="22" grpId="0" animBg="1"/>
      <p:bldP spid="22" grpId="1" animBg="1"/>
      <p:bldP spid="23" grpId="0"/>
      <p:bldP spid="24" grpId="0" animBg="1"/>
      <p:bldP spid="25" grpId="0" animBg="1"/>
      <p:bldP spid="25" grpId="1" animBg="1"/>
      <p:bldP spid="26" grpId="0"/>
      <p:bldP spid="27" grpId="0" animBg="1"/>
      <p:bldP spid="28" grpId="0" animBg="1"/>
      <p:bldP spid="28" grpId="1" animBg="1"/>
      <p:bldP spid="29" grpId="0"/>
      <p:bldP spid="37" grpId="0" animBg="1"/>
      <p:bldP spid="38" grpId="0" animBg="1"/>
      <p:bldP spid="39" grpId="0" animBg="1"/>
      <p:bldP spid="40" grpId="0" animBg="1"/>
      <p:bldP spid="4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188413D8-407B-487F-8024-98015BE33EEA}"/>
              </a:ext>
            </a:extLst>
          </p:cNvPr>
          <p:cNvSpPr/>
          <p:nvPr/>
        </p:nvSpPr>
        <p:spPr>
          <a:xfrm>
            <a:off x="10048" y="931851"/>
            <a:ext cx="4783317" cy="43030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2A8D5C7-DFFA-4D28-8323-095C59E4549D}"/>
              </a:ext>
            </a:extLst>
          </p:cNvPr>
          <p:cNvSpPr/>
          <p:nvPr/>
        </p:nvSpPr>
        <p:spPr>
          <a:xfrm>
            <a:off x="11490960" y="6075680"/>
            <a:ext cx="701040" cy="782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3ADD612-9B0B-4B76-B8DF-0E40214B2F64}"/>
              </a:ext>
            </a:extLst>
          </p:cNvPr>
          <p:cNvGrpSpPr/>
          <p:nvPr/>
        </p:nvGrpSpPr>
        <p:grpSpPr>
          <a:xfrm>
            <a:off x="5337066" y="225428"/>
            <a:ext cx="6905537" cy="5020665"/>
            <a:chOff x="616871" y="1049598"/>
            <a:chExt cx="2828621" cy="1985765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9FA0333-4130-4975-99DE-250207B2EC8F}"/>
                </a:ext>
              </a:extLst>
            </p:cNvPr>
            <p:cNvSpPr/>
            <p:nvPr/>
          </p:nvSpPr>
          <p:spPr>
            <a:xfrm>
              <a:off x="619696" y="1388812"/>
              <a:ext cx="2825796" cy="1646551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EC5A2D6-346A-4FF3-BB75-269CC41654A4}"/>
                </a:ext>
              </a:extLst>
            </p:cNvPr>
            <p:cNvSpPr/>
            <p:nvPr/>
          </p:nvSpPr>
          <p:spPr>
            <a:xfrm>
              <a:off x="616871" y="1049598"/>
              <a:ext cx="1642625" cy="278295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Worker node 1 / VM</a:t>
              </a: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B7CFCD9-2D92-4D36-AD75-28C1D9C31E4E}"/>
              </a:ext>
            </a:extLst>
          </p:cNvPr>
          <p:cNvSpPr/>
          <p:nvPr/>
        </p:nvSpPr>
        <p:spPr>
          <a:xfrm>
            <a:off x="5978546" y="2950561"/>
            <a:ext cx="1738993" cy="5821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hlinkClick r:id="" action="ppaction://noaction"/>
              </a:rPr>
              <a:t>Kube-Proxy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085F000-6398-407E-AB12-0692E616AA27}"/>
              </a:ext>
            </a:extLst>
          </p:cNvPr>
          <p:cNvSpPr/>
          <p:nvPr/>
        </p:nvSpPr>
        <p:spPr>
          <a:xfrm>
            <a:off x="5999898" y="1652657"/>
            <a:ext cx="1717641" cy="58214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hlinkClick r:id="" action="ppaction://noaction"/>
              </a:rPr>
              <a:t>Kubelet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46F76B-11C8-49BB-8911-212D3719F5BA}"/>
              </a:ext>
            </a:extLst>
          </p:cNvPr>
          <p:cNvSpPr/>
          <p:nvPr/>
        </p:nvSpPr>
        <p:spPr>
          <a:xfrm>
            <a:off x="5337069" y="4805667"/>
            <a:ext cx="6898639" cy="428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CentOS 9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146DE8-4540-494B-81EC-78A1E6788F18}"/>
              </a:ext>
            </a:extLst>
          </p:cNvPr>
          <p:cNvSpPr/>
          <p:nvPr/>
        </p:nvSpPr>
        <p:spPr>
          <a:xfrm>
            <a:off x="5337069" y="4521158"/>
            <a:ext cx="6898639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Docker Engine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4BC01B-8477-4019-8C75-1019073A0B30}"/>
              </a:ext>
            </a:extLst>
          </p:cNvPr>
          <p:cNvSpPr/>
          <p:nvPr/>
        </p:nvSpPr>
        <p:spPr>
          <a:xfrm>
            <a:off x="5337069" y="4236978"/>
            <a:ext cx="6898639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Kubernetes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4" name="Content Placeholder 18" descr="Laptop Computer">
                <a:extLst>
                  <a:ext uri="{FF2B5EF4-FFF2-40B4-BE49-F238E27FC236}">
                    <a16:creationId xmlns:a16="http://schemas.microsoft.com/office/drawing/2014/main" id="{F1B580DD-F644-498A-8206-18AA8F036137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</p:nvPr>
            </p:nvGraphicFramePr>
            <p:xfrm>
              <a:off x="1685073" y="5188102"/>
              <a:ext cx="2162840" cy="164937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162840" cy="1649377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542388" ay="246599" az="3919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56758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4" name="Content Placeholder 18" descr="Laptop Computer">
                <a:extLst>
                  <a:ext uri="{FF2B5EF4-FFF2-40B4-BE49-F238E27FC236}">
                    <a16:creationId xmlns:a16="http://schemas.microsoft.com/office/drawing/2014/main" id="{F1B580DD-F644-498A-8206-18AA8F03613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85073" y="5188102"/>
                <a:ext cx="2162840" cy="1649377"/>
              </a:xfrm>
              <a:prstGeom prst="rect">
                <a:avLst/>
              </a:prstGeom>
            </p:spPr>
          </p:pic>
        </mc:Fallback>
      </mc:AlternateContent>
      <p:sp>
        <p:nvSpPr>
          <p:cNvPr id="36" name="Rectangle 35">
            <a:extLst>
              <a:ext uri="{FF2B5EF4-FFF2-40B4-BE49-F238E27FC236}">
                <a16:creationId xmlns:a16="http://schemas.microsoft.com/office/drawing/2014/main" id="{F1D49E55-DEE8-4CCC-8A79-1B927847DD24}"/>
              </a:ext>
            </a:extLst>
          </p:cNvPr>
          <p:cNvSpPr/>
          <p:nvPr/>
        </p:nvSpPr>
        <p:spPr>
          <a:xfrm>
            <a:off x="79504" y="1500913"/>
            <a:ext cx="1420741" cy="62048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Schedular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EC088E3-171B-4432-898C-2F32CCF25E55}"/>
              </a:ext>
            </a:extLst>
          </p:cNvPr>
          <p:cNvSpPr/>
          <p:nvPr/>
        </p:nvSpPr>
        <p:spPr>
          <a:xfrm>
            <a:off x="2980343" y="1869638"/>
            <a:ext cx="1406367" cy="116192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API Server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E740782-1A4A-4047-8114-8BEEC3D4A290}"/>
              </a:ext>
            </a:extLst>
          </p:cNvPr>
          <p:cNvSpPr/>
          <p:nvPr/>
        </p:nvSpPr>
        <p:spPr>
          <a:xfrm>
            <a:off x="77763" y="3385828"/>
            <a:ext cx="1424223" cy="52380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Controller</a:t>
            </a:r>
          </a:p>
        </p:txBody>
      </p:sp>
      <p:sp>
        <p:nvSpPr>
          <p:cNvPr id="39" name="Cylinder 38">
            <a:extLst>
              <a:ext uri="{FF2B5EF4-FFF2-40B4-BE49-F238E27FC236}">
                <a16:creationId xmlns:a16="http://schemas.microsoft.com/office/drawing/2014/main" id="{0B6467F2-173E-42BD-9E0A-7900C825F272}"/>
              </a:ext>
            </a:extLst>
          </p:cNvPr>
          <p:cNvSpPr/>
          <p:nvPr/>
        </p:nvSpPr>
        <p:spPr>
          <a:xfrm>
            <a:off x="124541" y="2324407"/>
            <a:ext cx="1043992" cy="822707"/>
          </a:xfrm>
          <a:prstGeom prst="ca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33" dirty="0"/>
              <a:t>Etcd </a:t>
            </a:r>
            <a:r>
              <a:rPr lang="en-US" sz="1600" dirty="0"/>
              <a:t>Database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CDE7DA1-164D-4A91-9BD0-006907BB2973}"/>
              </a:ext>
            </a:extLst>
          </p:cNvPr>
          <p:cNvSpPr/>
          <p:nvPr/>
        </p:nvSpPr>
        <p:spPr>
          <a:xfrm>
            <a:off x="-1" y="441234"/>
            <a:ext cx="3939052" cy="4906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Master node 1 / VM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51FB38D-0733-4E4F-BFFC-083264D0B148}"/>
              </a:ext>
            </a:extLst>
          </p:cNvPr>
          <p:cNvSpPr/>
          <p:nvPr/>
        </p:nvSpPr>
        <p:spPr>
          <a:xfrm>
            <a:off x="10049" y="4795946"/>
            <a:ext cx="4793367" cy="4284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CentOS 9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D4B7E5B-0498-4D99-8519-C6083074957C}"/>
              </a:ext>
            </a:extLst>
          </p:cNvPr>
          <p:cNvSpPr/>
          <p:nvPr/>
        </p:nvSpPr>
        <p:spPr>
          <a:xfrm>
            <a:off x="10049" y="4511436"/>
            <a:ext cx="4793367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Docker Engine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B63C94F-61F3-4DA0-B8A3-4E978C173617}"/>
              </a:ext>
            </a:extLst>
          </p:cNvPr>
          <p:cNvSpPr/>
          <p:nvPr/>
        </p:nvSpPr>
        <p:spPr>
          <a:xfrm>
            <a:off x="10049" y="4227256"/>
            <a:ext cx="4793367" cy="28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Kubernetes</a:t>
            </a:r>
          </a:p>
        </p:txBody>
      </p:sp>
      <p:sp>
        <p:nvSpPr>
          <p:cNvPr id="55" name="Arrow: Up-Down 54">
            <a:extLst>
              <a:ext uri="{FF2B5EF4-FFF2-40B4-BE49-F238E27FC236}">
                <a16:creationId xmlns:a16="http://schemas.microsoft.com/office/drawing/2014/main" id="{91FF1A48-01FF-4AE9-BCB9-278982ACF874}"/>
              </a:ext>
            </a:extLst>
          </p:cNvPr>
          <p:cNvSpPr/>
          <p:nvPr/>
        </p:nvSpPr>
        <p:spPr>
          <a:xfrm rot="199390">
            <a:off x="3529210" y="3010479"/>
            <a:ext cx="247431" cy="2466181"/>
          </a:xfrm>
          <a:prstGeom prst="up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6030B76-1735-407F-8E86-42AF12FB412D}"/>
              </a:ext>
            </a:extLst>
          </p:cNvPr>
          <p:cNvSpPr/>
          <p:nvPr/>
        </p:nvSpPr>
        <p:spPr>
          <a:xfrm>
            <a:off x="9571565" y="1511405"/>
            <a:ext cx="1919395" cy="7361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POD 1</a:t>
            </a:r>
          </a:p>
          <a:p>
            <a:pPr algn="ctr"/>
            <a:r>
              <a:rPr lang="en-US" sz="2400" dirty="0"/>
              <a:t>C: </a:t>
            </a:r>
            <a:r>
              <a:rPr lang="en-US" sz="2400" dirty="0" err="1"/>
              <a:t>webapp1</a:t>
            </a:r>
            <a:endParaRPr lang="en-US" sz="24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4093BDF-1304-4021-825B-E406C7E0F354}"/>
              </a:ext>
            </a:extLst>
          </p:cNvPr>
          <p:cNvSpPr/>
          <p:nvPr/>
        </p:nvSpPr>
        <p:spPr>
          <a:xfrm>
            <a:off x="9571565" y="2849755"/>
            <a:ext cx="1919395" cy="7361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POD 2</a:t>
            </a:r>
          </a:p>
          <a:p>
            <a:pPr algn="ctr"/>
            <a:r>
              <a:rPr lang="en-US" sz="2400" dirty="0"/>
              <a:t>C: </a:t>
            </a:r>
            <a:r>
              <a:rPr lang="en-US" sz="2400" dirty="0" err="1"/>
              <a:t>database1</a:t>
            </a:r>
            <a:endParaRPr lang="en-US" sz="2400" dirty="0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D3B4E803-914E-4B72-A9B0-009C3F67B78A}"/>
              </a:ext>
            </a:extLst>
          </p:cNvPr>
          <p:cNvSpPr/>
          <p:nvPr/>
        </p:nvSpPr>
        <p:spPr>
          <a:xfrm>
            <a:off x="7717540" y="1820043"/>
            <a:ext cx="1833224" cy="30651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761E4C31-44C9-408D-AC8D-4C9DAC99D4C2}"/>
              </a:ext>
            </a:extLst>
          </p:cNvPr>
          <p:cNvSpPr/>
          <p:nvPr/>
        </p:nvSpPr>
        <p:spPr>
          <a:xfrm>
            <a:off x="7726624" y="3119894"/>
            <a:ext cx="1833224" cy="30651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2ABBE644-3714-4591-994B-1F51712947FB}"/>
              </a:ext>
            </a:extLst>
          </p:cNvPr>
          <p:cNvSpPr/>
          <p:nvPr/>
        </p:nvSpPr>
        <p:spPr>
          <a:xfrm rot="20736368">
            <a:off x="4356339" y="2001852"/>
            <a:ext cx="1682548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53C2FF7B-26BF-4D8D-BD18-D295BC310A96}"/>
              </a:ext>
            </a:extLst>
          </p:cNvPr>
          <p:cNvSpPr/>
          <p:nvPr/>
        </p:nvSpPr>
        <p:spPr>
          <a:xfrm rot="455399">
            <a:off x="4359024" y="2876936"/>
            <a:ext cx="1625619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Arrow: Bent 2">
            <a:extLst>
              <a:ext uri="{FF2B5EF4-FFF2-40B4-BE49-F238E27FC236}">
                <a16:creationId xmlns:a16="http://schemas.microsoft.com/office/drawing/2014/main" id="{4FBC3DBD-5009-44BF-9E7A-3492E2979CA5}"/>
              </a:ext>
            </a:extLst>
          </p:cNvPr>
          <p:cNvSpPr/>
          <p:nvPr/>
        </p:nvSpPr>
        <p:spPr>
          <a:xfrm flipH="1" flipV="1">
            <a:off x="4344648" y="2234799"/>
            <a:ext cx="2564152" cy="399605"/>
          </a:xfrm>
          <a:prstGeom prst="ben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49" name="Arrow: Right 48">
            <a:extLst>
              <a:ext uri="{FF2B5EF4-FFF2-40B4-BE49-F238E27FC236}">
                <a16:creationId xmlns:a16="http://schemas.microsoft.com/office/drawing/2014/main" id="{7D995895-6299-468D-A193-9369C324BE23}"/>
              </a:ext>
            </a:extLst>
          </p:cNvPr>
          <p:cNvSpPr/>
          <p:nvPr/>
        </p:nvSpPr>
        <p:spPr>
          <a:xfrm rot="1098028">
            <a:off x="1478839" y="2090083"/>
            <a:ext cx="1545711" cy="204492"/>
          </a:xfrm>
          <a:prstGeom prst="rightArrow">
            <a:avLst>
              <a:gd name="adj1" fmla="val 70774"/>
              <a:gd name="adj2" fmla="val 50000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5D96D067-E534-4E9F-8E00-650607449180}"/>
              </a:ext>
            </a:extLst>
          </p:cNvPr>
          <p:cNvSpPr/>
          <p:nvPr/>
        </p:nvSpPr>
        <p:spPr>
          <a:xfrm rot="1028853" flipH="1">
            <a:off x="1461147" y="1733871"/>
            <a:ext cx="1555301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309C0DCD-A8C4-4421-9320-ED4D284A1030}"/>
              </a:ext>
            </a:extLst>
          </p:cNvPr>
          <p:cNvSpPr/>
          <p:nvPr/>
        </p:nvSpPr>
        <p:spPr>
          <a:xfrm rot="176112">
            <a:off x="1172553" y="2468642"/>
            <a:ext cx="1853948" cy="204492"/>
          </a:xfrm>
          <a:prstGeom prst="rightArrow">
            <a:avLst>
              <a:gd name="adj1" fmla="val 70774"/>
              <a:gd name="adj2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1AAD574C-21C0-4BBD-B113-DCAE7CE9F1FC}"/>
              </a:ext>
            </a:extLst>
          </p:cNvPr>
          <p:cNvSpPr/>
          <p:nvPr/>
        </p:nvSpPr>
        <p:spPr>
          <a:xfrm flipH="1">
            <a:off x="1168532" y="2690456"/>
            <a:ext cx="1849035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992EE632-DB35-4DE0-904B-4B687324206A}"/>
              </a:ext>
            </a:extLst>
          </p:cNvPr>
          <p:cNvSpPr/>
          <p:nvPr/>
        </p:nvSpPr>
        <p:spPr>
          <a:xfrm rot="20458264" flipH="1">
            <a:off x="1447989" y="3132766"/>
            <a:ext cx="1667244" cy="3065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id="{7A52BFB0-A1FA-44A9-BB0C-CF52542E66D2}"/>
              </a:ext>
            </a:extLst>
          </p:cNvPr>
          <p:cNvSpPr/>
          <p:nvPr/>
        </p:nvSpPr>
        <p:spPr>
          <a:xfrm rot="20380307">
            <a:off x="1402102" y="3323626"/>
            <a:ext cx="2184441" cy="204492"/>
          </a:xfrm>
          <a:prstGeom prst="rightArrow">
            <a:avLst>
              <a:gd name="adj1" fmla="val 70774"/>
              <a:gd name="adj2" fmla="val 5000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B1C0CE-1247-42A8-B8E5-18BCD411530E}"/>
              </a:ext>
            </a:extLst>
          </p:cNvPr>
          <p:cNvSpPr/>
          <p:nvPr/>
        </p:nvSpPr>
        <p:spPr>
          <a:xfrm>
            <a:off x="77763" y="3385828"/>
            <a:ext cx="1408060" cy="54697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46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4336</TotalTime>
  <Words>1988</Words>
  <Application>Microsoft Office PowerPoint</Application>
  <PresentationFormat>Widescreen</PresentationFormat>
  <Paragraphs>456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Arial Unicode MS</vt:lpstr>
      <vt:lpstr>Calibri</vt:lpstr>
      <vt:lpstr>Calibri Light</vt:lpstr>
      <vt:lpstr>Courier New</vt:lpstr>
      <vt:lpstr>Helvetica Neue</vt:lpstr>
      <vt:lpstr>Office Theme</vt:lpstr>
      <vt:lpstr>PowerPoint Presentation</vt:lpstr>
      <vt:lpstr>Agenda of this video.</vt:lpstr>
      <vt:lpstr>Why we use ReplicationController?</vt:lpstr>
      <vt:lpstr>Why we use ReplicationController?</vt:lpstr>
      <vt:lpstr>Why we use ReplicationController?</vt:lpstr>
      <vt:lpstr>PowerPoint Presentation</vt:lpstr>
      <vt:lpstr>What is ReplicationController?</vt:lpstr>
      <vt:lpstr>What is ReplicationController?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RiplicaSet</dc:title>
  <dc:creator>RANA Anish OBS/OINIS</dc:creator>
  <cp:lastModifiedBy>RANA Anish OBS/OINIS</cp:lastModifiedBy>
  <cp:revision>108</cp:revision>
  <dcterms:created xsi:type="dcterms:W3CDTF">2022-11-26T08:43:39Z</dcterms:created>
  <dcterms:modified xsi:type="dcterms:W3CDTF">2023-01-08T15:33:41Z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7222825-62ea-40f3-96b5-5375c07996e2_Enabled">
    <vt:lpwstr>true</vt:lpwstr>
  </property>
  <property fmtid="{D5CDD505-2E9C-101B-9397-08002B2CF9AE}" pid="3" name="MSIP_Label_07222825-62ea-40f3-96b5-5375c07996e2_SetDate">
    <vt:lpwstr>2022-11-26T08:43:57Z</vt:lpwstr>
  </property>
  <property fmtid="{D5CDD505-2E9C-101B-9397-08002B2CF9AE}" pid="4" name="MSIP_Label_07222825-62ea-40f3-96b5-5375c07996e2_Method">
    <vt:lpwstr>Privileged</vt:lpwstr>
  </property>
  <property fmtid="{D5CDD505-2E9C-101B-9397-08002B2CF9AE}" pid="5" name="MSIP_Label_07222825-62ea-40f3-96b5-5375c07996e2_Name">
    <vt:lpwstr>unrestricted_parent.2</vt:lpwstr>
  </property>
  <property fmtid="{D5CDD505-2E9C-101B-9397-08002B2CF9AE}" pid="6" name="MSIP_Label_07222825-62ea-40f3-96b5-5375c07996e2_SiteId">
    <vt:lpwstr>90c7a20a-f34b-40bf-bc48-b9253b6f5d20</vt:lpwstr>
  </property>
  <property fmtid="{D5CDD505-2E9C-101B-9397-08002B2CF9AE}" pid="7" name="MSIP_Label_07222825-62ea-40f3-96b5-5375c07996e2_ActionId">
    <vt:lpwstr>8f59f27b-47c5-4348-878a-f1d2862c6acc</vt:lpwstr>
  </property>
  <property fmtid="{D5CDD505-2E9C-101B-9397-08002B2CF9AE}" pid="8" name="MSIP_Label_07222825-62ea-40f3-96b5-5375c07996e2_ContentBits">
    <vt:lpwstr>0</vt:lpwstr>
  </property>
</Properties>
</file>

<file path=docProps/thumbnail.jpeg>
</file>